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44"/>
    <p:restoredTop sz="94648"/>
  </p:normalViewPr>
  <p:slideViewPr>
    <p:cSldViewPr snapToGrid="0" snapToObjects="1">
      <p:cViewPr varScale="1">
        <p:scale>
          <a:sx n="103" d="100"/>
          <a:sy n="103" d="100"/>
        </p:scale>
        <p:origin x="1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ranthewlett\Desktop\Project_One\Crime%20Data\crime_by_zip_final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ranthewlett\Desktop\Project_One\Crime%20Data\crime_by_zip_final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jmonteilh-MAC/Desktop/data_visualizations_final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jmonteilh-MAC/Desktop/data_visualizations_final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jmonteilh-MAC/Desktop/data_visualizations_final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Mac\Home\Desktop\housing_final_by_zip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[crime_by_zip_final.xlsm]cencus_combined!PivotTable5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AUstin Household Income Trend</a:t>
            </a:r>
            <a:r>
              <a:rPr lang="en-US" baseline="0"/>
              <a:t> by Zip Code 2013 - 2017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2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3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4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9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10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11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12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13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14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15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16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17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</c:pivotFmt>
      <c:pivotFmt>
        <c:idx val="18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19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20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21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22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23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24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25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26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27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28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29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30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31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32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33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34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</c:pivotFmt>
      <c:pivotFmt>
        <c:idx val="35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36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37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38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39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40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41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42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43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44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45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46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47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48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49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50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cencus_combined!$F$27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A45D-2D4C-B8AE-41DFFF4B60AE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A45D-2D4C-B8AE-41DFFF4B60AE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A45D-2D4C-B8AE-41DFFF4B60AE}"/>
              </c:ext>
            </c:extLst>
          </c:dPt>
          <c:dPt>
            <c:idx val="3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7-A45D-2D4C-B8AE-41DFFF4B60A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9-A45D-2D4C-B8AE-41DFFF4B60A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B-A45D-2D4C-B8AE-41DFFF4B60AE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D-A45D-2D4C-B8AE-41DFFF4B60AE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F-A45D-2D4C-B8AE-41DFFF4B60AE}"/>
              </c:ext>
            </c:extLst>
          </c:dPt>
          <c:dPt>
            <c:idx val="8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1-A45D-2D4C-B8AE-41DFFF4B60AE}"/>
              </c:ext>
            </c:extLst>
          </c:dPt>
          <c:dPt>
            <c:idx val="9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3-A45D-2D4C-B8AE-41DFFF4B60AE}"/>
              </c:ext>
            </c:extLst>
          </c:dPt>
          <c:dPt>
            <c:idx val="1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5-A45D-2D4C-B8AE-41DFFF4B60AE}"/>
              </c:ext>
            </c:extLst>
          </c:dPt>
          <c:dPt>
            <c:idx val="11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7-A45D-2D4C-B8AE-41DFFF4B60AE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9-A45D-2D4C-B8AE-41DFFF4B60AE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B-A45D-2D4C-B8AE-41DFFF4B60AE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D-A45D-2D4C-B8AE-41DFFF4B60AE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F-A45D-2D4C-B8AE-41DFFF4B60AE}"/>
              </c:ext>
            </c:extLst>
          </c:dPt>
          <c:cat>
            <c:multiLvlStrRef>
              <c:f>cencus_combined!$E$28:$E$53</c:f>
              <c:multiLvlStrCache>
                <c:ptCount val="20"/>
                <c:lvl>
                  <c:pt idx="0">
                    <c:v>2013</c:v>
                  </c:pt>
                  <c:pt idx="1">
                    <c:v>2014</c:v>
                  </c:pt>
                  <c:pt idx="2">
                    <c:v>2015</c:v>
                  </c:pt>
                  <c:pt idx="3">
                    <c:v>2016</c:v>
                  </c:pt>
                  <c:pt idx="4">
                    <c:v>2013</c:v>
                  </c:pt>
                  <c:pt idx="5">
                    <c:v>2014</c:v>
                  </c:pt>
                  <c:pt idx="6">
                    <c:v>2015</c:v>
                  </c:pt>
                  <c:pt idx="7">
                    <c:v>2016</c:v>
                  </c:pt>
                  <c:pt idx="8">
                    <c:v>2013</c:v>
                  </c:pt>
                  <c:pt idx="9">
                    <c:v>2014</c:v>
                  </c:pt>
                  <c:pt idx="10">
                    <c:v>2015</c:v>
                  </c:pt>
                  <c:pt idx="11">
                    <c:v>2016</c:v>
                  </c:pt>
                  <c:pt idx="12">
                    <c:v>2013</c:v>
                  </c:pt>
                  <c:pt idx="13">
                    <c:v>2014</c:v>
                  </c:pt>
                  <c:pt idx="14">
                    <c:v>2015</c:v>
                  </c:pt>
                  <c:pt idx="15">
                    <c:v>2016</c:v>
                  </c:pt>
                  <c:pt idx="16">
                    <c:v>2013</c:v>
                  </c:pt>
                  <c:pt idx="17">
                    <c:v>2014</c:v>
                  </c:pt>
                  <c:pt idx="18">
                    <c:v>2015</c:v>
                  </c:pt>
                  <c:pt idx="19">
                    <c:v>2016</c:v>
                  </c:pt>
                </c:lvl>
                <c:lvl>
                  <c:pt idx="0">
                    <c:v>78702</c:v>
                  </c:pt>
                  <c:pt idx="4">
                    <c:v>78704</c:v>
                  </c:pt>
                  <c:pt idx="8">
                    <c:v>78731</c:v>
                  </c:pt>
                  <c:pt idx="12">
                    <c:v>78746</c:v>
                  </c:pt>
                  <c:pt idx="16">
                    <c:v>78751</c:v>
                  </c:pt>
                </c:lvl>
              </c:multiLvlStrCache>
            </c:multiLvlStrRef>
          </c:cat>
          <c:val>
            <c:numRef>
              <c:f>cencus_combined!$F$28:$F$53</c:f>
              <c:numCache>
                <c:formatCode>General</c:formatCode>
                <c:ptCount val="20"/>
                <c:pt idx="0">
                  <c:v>36197</c:v>
                </c:pt>
                <c:pt idx="1">
                  <c:v>37690</c:v>
                </c:pt>
                <c:pt idx="2">
                  <c:v>41016</c:v>
                </c:pt>
                <c:pt idx="3">
                  <c:v>48174</c:v>
                </c:pt>
                <c:pt idx="4">
                  <c:v>50930</c:v>
                </c:pt>
                <c:pt idx="5">
                  <c:v>52306</c:v>
                </c:pt>
                <c:pt idx="6">
                  <c:v>58601</c:v>
                </c:pt>
                <c:pt idx="7">
                  <c:v>62283</c:v>
                </c:pt>
                <c:pt idx="8">
                  <c:v>75269</c:v>
                </c:pt>
                <c:pt idx="9">
                  <c:v>79315</c:v>
                </c:pt>
                <c:pt idx="10">
                  <c:v>82892</c:v>
                </c:pt>
                <c:pt idx="11">
                  <c:v>83438</c:v>
                </c:pt>
                <c:pt idx="12">
                  <c:v>128936</c:v>
                </c:pt>
                <c:pt idx="13">
                  <c:v>128556</c:v>
                </c:pt>
                <c:pt idx="14">
                  <c:v>128184</c:v>
                </c:pt>
                <c:pt idx="15">
                  <c:v>132551</c:v>
                </c:pt>
                <c:pt idx="16">
                  <c:v>39032</c:v>
                </c:pt>
                <c:pt idx="17">
                  <c:v>41279</c:v>
                </c:pt>
                <c:pt idx="18">
                  <c:v>45726</c:v>
                </c:pt>
                <c:pt idx="19">
                  <c:v>51567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A45D-2D4C-B8AE-41DFFF4B60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128811712"/>
        <c:axId val="2128813392"/>
      </c:barChart>
      <c:catAx>
        <c:axId val="2128811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ZIP CODES 2013-2017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8813392"/>
        <c:crosses val="autoZero"/>
        <c:auto val="1"/>
        <c:lblAlgn val="ctr"/>
        <c:lblOffset val="100"/>
        <c:noMultiLvlLbl val="0"/>
      </c:catAx>
      <c:valAx>
        <c:axId val="2128813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IAVERAGE</a:t>
                </a:r>
                <a:r>
                  <a:rPr lang="en-US" baseline="0"/>
                  <a:t>  HOUSEHOLD INCOME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8811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Housing</a:t>
            </a:r>
            <a:r>
              <a:rPr lang="en-US" baseline="0"/>
              <a:t> </a:t>
            </a:r>
            <a:r>
              <a:rPr lang="en-US"/>
              <a:t>Price</a:t>
            </a:r>
            <a:r>
              <a:rPr lang="en-US" baseline="0"/>
              <a:t> </a:t>
            </a:r>
            <a:r>
              <a:rPr lang="en-US"/>
              <a:t>/ Income Ratio 78704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'78704'!$A$17</c:f>
              <c:strCache>
                <c:ptCount val="1"/>
                <c:pt idx="0">
                  <c:v>Prices/Income Ratio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'78704'!$B$14:$E$14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'78704'!$B$17:$E$17</c:f>
              <c:numCache>
                <c:formatCode>0.0"x"</c:formatCode>
                <c:ptCount val="4"/>
                <c:pt idx="0">
                  <c:v>4.4950971092606915</c:v>
                </c:pt>
                <c:pt idx="1">
                  <c:v>5.977567234939472</c:v>
                </c:pt>
                <c:pt idx="2">
                  <c:v>5.9351846304186449</c:v>
                </c:pt>
                <c:pt idx="3">
                  <c:v>6.0769060843231539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64-4B16-91FD-DC82FD0320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4722904"/>
        <c:axId val="644723232"/>
      </c:areaChart>
      <c:catAx>
        <c:axId val="644722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4723232"/>
        <c:crosses val="autoZero"/>
        <c:auto val="1"/>
        <c:lblAlgn val="ctr"/>
        <c:lblOffset val="100"/>
        <c:noMultiLvlLbl val="0"/>
      </c:catAx>
      <c:valAx>
        <c:axId val="644723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&quot;x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4722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Crime</a:t>
            </a:r>
            <a:r>
              <a:rPr lang="en-US" baseline="0"/>
              <a:t> 78731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'78731'!$A$4</c:f>
              <c:strCache>
                <c:ptCount val="1"/>
                <c:pt idx="0">
                  <c:v>Burglary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'78731'!$B$3:$F$3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'78731'!$B$4:$F$4</c:f>
              <c:numCache>
                <c:formatCode>General</c:formatCode>
                <c:ptCount val="5"/>
                <c:pt idx="0">
                  <c:v>106</c:v>
                </c:pt>
                <c:pt idx="1">
                  <c:v>83</c:v>
                </c:pt>
                <c:pt idx="2">
                  <c:v>58</c:v>
                </c:pt>
                <c:pt idx="3">
                  <c:v>70</c:v>
                </c:pt>
                <c:pt idx="4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D1-4320-AA68-D52A62A21BED}"/>
            </c:ext>
          </c:extLst>
        </c:ser>
        <c:ser>
          <c:idx val="1"/>
          <c:order val="1"/>
          <c:tx>
            <c:strRef>
              <c:f>'78731'!$A$5</c:f>
              <c:strCache>
                <c:ptCount val="1"/>
                <c:pt idx="0">
                  <c:v>Theft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'78731'!$B$3:$F$3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'78731'!$B$5:$F$5</c:f>
              <c:numCache>
                <c:formatCode>General</c:formatCode>
                <c:ptCount val="5"/>
                <c:pt idx="0">
                  <c:v>565</c:v>
                </c:pt>
                <c:pt idx="1">
                  <c:v>418</c:v>
                </c:pt>
                <c:pt idx="2">
                  <c:v>477</c:v>
                </c:pt>
                <c:pt idx="3">
                  <c:v>407</c:v>
                </c:pt>
                <c:pt idx="4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D1-4320-AA68-D52A62A21BED}"/>
            </c:ext>
          </c:extLst>
        </c:ser>
        <c:ser>
          <c:idx val="2"/>
          <c:order val="2"/>
          <c:tx>
            <c:strRef>
              <c:f>'78731'!$A$6</c:f>
              <c:strCache>
                <c:ptCount val="1"/>
                <c:pt idx="0">
                  <c:v>Motor-V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'78731'!$B$3:$F$3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'78731'!$B$6:$F$6</c:f>
              <c:numCache>
                <c:formatCode>General</c:formatCode>
                <c:ptCount val="5"/>
                <c:pt idx="0">
                  <c:v>19</c:v>
                </c:pt>
                <c:pt idx="1">
                  <c:v>20</c:v>
                </c:pt>
                <c:pt idx="2">
                  <c:v>21</c:v>
                </c:pt>
                <c:pt idx="3">
                  <c:v>22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D1-4320-AA68-D52A62A21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2663040"/>
        <c:axId val="752653856"/>
      </c:areaChart>
      <c:catAx>
        <c:axId val="7526630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653856"/>
        <c:crosses val="autoZero"/>
        <c:auto val="1"/>
        <c:lblAlgn val="ctr"/>
        <c:lblOffset val="100"/>
        <c:noMultiLvlLbl val="0"/>
      </c:catAx>
      <c:valAx>
        <c:axId val="752653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Crime instances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6630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Avg Home Price 78731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'78731'!$A$10</c:f>
              <c:strCache>
                <c:ptCount val="1"/>
                <c:pt idx="0">
                  <c:v>78731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'78731'!$B$9:$F$9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'78731'!$B$10:$F$10</c:f>
              <c:numCache>
                <c:formatCode>_-"$"* #,##0_-;\-"$"* #,##0_-;_-"$"* "-"??_-;_-@_-</c:formatCode>
                <c:ptCount val="5"/>
                <c:pt idx="0">
                  <c:v>603906.17670682701</c:v>
                </c:pt>
                <c:pt idx="1">
                  <c:v>683897.97991967795</c:v>
                </c:pt>
                <c:pt idx="2">
                  <c:v>713834.35341365403</c:v>
                </c:pt>
                <c:pt idx="3">
                  <c:v>773869.763052208</c:v>
                </c:pt>
                <c:pt idx="4">
                  <c:v>789825.17068273097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8E-475C-AA79-36412C2294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2998520"/>
        <c:axId val="643004424"/>
      </c:areaChart>
      <c:catAx>
        <c:axId val="642998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004424"/>
        <c:crosses val="autoZero"/>
        <c:auto val="1"/>
        <c:lblAlgn val="ctr"/>
        <c:lblOffset val="100"/>
        <c:noMultiLvlLbl val="0"/>
      </c:catAx>
      <c:valAx>
        <c:axId val="643004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avg home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&quot;$&quot;* #,##0_-;\-&quot;$&quot;* #,##0_-;_-&quot;$&quot;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998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Housing</a:t>
            </a:r>
            <a:r>
              <a:rPr lang="en-US" baseline="0"/>
              <a:t> Price / Income 78731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'78731'!$A$15</c:f>
              <c:strCache>
                <c:ptCount val="1"/>
                <c:pt idx="0">
                  <c:v>Income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'78731'!$B$14:$E$14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'78731'!$B$15:$E$15</c:f>
              <c:numCache>
                <c:formatCode>_-"$"* #,##0_-;\-"$"* #,##0_-;_-"$"* "-"??_-;_-@_-</c:formatCode>
                <c:ptCount val="4"/>
                <c:pt idx="0">
                  <c:v>75269</c:v>
                </c:pt>
                <c:pt idx="1">
                  <c:v>79315</c:v>
                </c:pt>
                <c:pt idx="2">
                  <c:v>82892</c:v>
                </c:pt>
                <c:pt idx="3">
                  <c:v>83438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A1-4234-8B80-095C59F14180}"/>
            </c:ext>
          </c:extLst>
        </c:ser>
        <c:ser>
          <c:idx val="1"/>
          <c:order val="1"/>
          <c:tx>
            <c:strRef>
              <c:f>'78731'!$A$16</c:f>
              <c:strCache>
                <c:ptCount val="1"/>
                <c:pt idx="0">
                  <c:v>Avg. Housing Prices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'78731'!$B$14:$E$14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'78731'!$B$16:$E$16</c:f>
              <c:numCache>
                <c:formatCode>_-"$"* #,##0_-;\-"$"* #,##0_-;_-"$"* "-"??_-;_-@_-</c:formatCode>
                <c:ptCount val="4"/>
                <c:pt idx="0">
                  <c:v>603906.17670682701</c:v>
                </c:pt>
                <c:pt idx="1">
                  <c:v>683897.97991967795</c:v>
                </c:pt>
                <c:pt idx="2">
                  <c:v>713834.35341365403</c:v>
                </c:pt>
                <c:pt idx="3">
                  <c:v>773869.763052208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A1-4234-8B80-095C59F14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2653200"/>
        <c:axId val="752660416"/>
      </c:areaChart>
      <c:catAx>
        <c:axId val="7526532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660416"/>
        <c:crosses val="autoZero"/>
        <c:auto val="1"/>
        <c:lblAlgn val="ctr"/>
        <c:lblOffset val="100"/>
        <c:noMultiLvlLbl val="0"/>
      </c:catAx>
      <c:valAx>
        <c:axId val="75266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avh home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&quot;$&quot;* #,##0_-;\-&quot;$&quot;* #,##0_-;_-&quot;$&quot;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6532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Housing Price / Income Ratio 78731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'78731'!$A$17</c:f>
              <c:strCache>
                <c:ptCount val="1"/>
                <c:pt idx="0">
                  <c:v>Prices/Income Ratio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'78731'!$B$14:$E$14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'78731'!$B$17:$E$17</c:f>
              <c:numCache>
                <c:formatCode>0.0"x"</c:formatCode>
                <c:ptCount val="4"/>
                <c:pt idx="0">
                  <c:v>8.023305433934647</c:v>
                </c:pt>
                <c:pt idx="1">
                  <c:v>8.6225553794323648</c:v>
                </c:pt>
                <c:pt idx="2">
                  <c:v>8.6116193771854217</c:v>
                </c:pt>
                <c:pt idx="3">
                  <c:v>9.274788022869771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B6-4DE0-95D6-6E1265BD9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3281768"/>
        <c:axId val="433284064"/>
      </c:areaChart>
      <c:catAx>
        <c:axId val="4332817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3284064"/>
        <c:crosses val="autoZero"/>
        <c:auto val="1"/>
        <c:lblAlgn val="ctr"/>
        <c:lblOffset val="100"/>
        <c:noMultiLvlLbl val="0"/>
      </c:catAx>
      <c:valAx>
        <c:axId val="433284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&quot;x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32817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Crime</a:t>
            </a:r>
            <a:r>
              <a:rPr lang="en-US" baseline="0"/>
              <a:t> 78746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'78746'!$A$4</c:f>
              <c:strCache>
                <c:ptCount val="1"/>
                <c:pt idx="0">
                  <c:v>Burglary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'78746'!$B$3:$F$3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'78746'!$B$4:$F$4</c:f>
              <c:numCache>
                <c:formatCode>General</c:formatCode>
                <c:ptCount val="5"/>
                <c:pt idx="0">
                  <c:v>43</c:v>
                </c:pt>
                <c:pt idx="1">
                  <c:v>36</c:v>
                </c:pt>
                <c:pt idx="2">
                  <c:v>55</c:v>
                </c:pt>
                <c:pt idx="3">
                  <c:v>53</c:v>
                </c:pt>
                <c:pt idx="4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D0-407C-A553-C2B3CD519A7C}"/>
            </c:ext>
          </c:extLst>
        </c:ser>
        <c:ser>
          <c:idx val="1"/>
          <c:order val="1"/>
          <c:tx>
            <c:strRef>
              <c:f>'78746'!$A$5</c:f>
              <c:strCache>
                <c:ptCount val="1"/>
                <c:pt idx="0">
                  <c:v>Theft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'78746'!$B$3:$F$3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'78746'!$B$5:$F$5</c:f>
              <c:numCache>
                <c:formatCode>General</c:formatCode>
                <c:ptCount val="5"/>
                <c:pt idx="0">
                  <c:v>1033</c:v>
                </c:pt>
                <c:pt idx="1">
                  <c:v>728</c:v>
                </c:pt>
                <c:pt idx="2">
                  <c:v>714</c:v>
                </c:pt>
                <c:pt idx="3">
                  <c:v>725</c:v>
                </c:pt>
                <c:pt idx="4">
                  <c:v>688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D0-407C-A553-C2B3CD519A7C}"/>
            </c:ext>
          </c:extLst>
        </c:ser>
        <c:ser>
          <c:idx val="2"/>
          <c:order val="2"/>
          <c:tx>
            <c:strRef>
              <c:f>'78746'!$A$6</c:f>
              <c:strCache>
                <c:ptCount val="1"/>
                <c:pt idx="0">
                  <c:v>Motor-V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'78746'!$B$3:$F$3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'78746'!$B$6:$F$6</c:f>
              <c:numCache>
                <c:formatCode>General</c:formatCode>
                <c:ptCount val="5"/>
                <c:pt idx="0">
                  <c:v>27</c:v>
                </c:pt>
                <c:pt idx="1">
                  <c:v>24</c:v>
                </c:pt>
                <c:pt idx="2">
                  <c:v>35</c:v>
                </c:pt>
                <c:pt idx="3">
                  <c:v>41</c:v>
                </c:pt>
                <c:pt idx="4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D0-407C-A553-C2B3CD519A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5728656"/>
        <c:axId val="645727672"/>
      </c:areaChart>
      <c:catAx>
        <c:axId val="6457286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5727672"/>
        <c:crosses val="autoZero"/>
        <c:auto val="1"/>
        <c:lblAlgn val="ctr"/>
        <c:lblOffset val="100"/>
        <c:noMultiLvlLbl val="0"/>
      </c:catAx>
      <c:valAx>
        <c:axId val="645727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crime instances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5728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Avg Home Price 78746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'78746'!$A$10</c:f>
              <c:strCache>
                <c:ptCount val="1"/>
                <c:pt idx="0">
                  <c:v>78746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'78746'!$B$9:$F$9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'78746'!$B$10:$F$10</c:f>
              <c:numCache>
                <c:formatCode>_-"$"* #,##0_-;\-"$"* #,##0_-;_-"$"* "-"??_-;_-@_-</c:formatCode>
                <c:ptCount val="5"/>
                <c:pt idx="0">
                  <c:v>596187.70967741904</c:v>
                </c:pt>
                <c:pt idx="1">
                  <c:v>711603.33870967699</c:v>
                </c:pt>
                <c:pt idx="2">
                  <c:v>777883.63104838703</c:v>
                </c:pt>
                <c:pt idx="3">
                  <c:v>841829.21774193505</c:v>
                </c:pt>
                <c:pt idx="4">
                  <c:v>869811.40927419299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96-43D1-921B-23F99D5304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1283832"/>
        <c:axId val="641285144"/>
      </c:areaChart>
      <c:catAx>
        <c:axId val="6412838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1285144"/>
        <c:crosses val="autoZero"/>
        <c:auto val="1"/>
        <c:lblAlgn val="ctr"/>
        <c:lblOffset val="100"/>
        <c:noMultiLvlLbl val="0"/>
      </c:catAx>
      <c:valAx>
        <c:axId val="641285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avg home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&quot;$&quot;* #,##0_-;\-&quot;$&quot;* #,##0_-;_-&quot;$&quot;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12838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Housing</a:t>
            </a:r>
            <a:r>
              <a:rPr lang="en-US" baseline="0"/>
              <a:t> Price / Income 78746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'78746'!$A$16</c:f>
              <c:strCache>
                <c:ptCount val="1"/>
                <c:pt idx="0">
                  <c:v>Income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'78746'!$B$15:$E$15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'78746'!$B$16:$E$16</c:f>
              <c:numCache>
                <c:formatCode>_-"$"* #,##0_-;\-"$"* #,##0_-;_-"$"* "-"??_-;_-@_-</c:formatCode>
                <c:ptCount val="4"/>
                <c:pt idx="0">
                  <c:v>128936</c:v>
                </c:pt>
                <c:pt idx="1">
                  <c:v>128556</c:v>
                </c:pt>
                <c:pt idx="2">
                  <c:v>128184</c:v>
                </c:pt>
                <c:pt idx="3">
                  <c:v>132551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EA-4E67-855C-B61CC940A516}"/>
            </c:ext>
          </c:extLst>
        </c:ser>
        <c:ser>
          <c:idx val="1"/>
          <c:order val="1"/>
          <c:tx>
            <c:strRef>
              <c:f>'78746'!$A$17</c:f>
              <c:strCache>
                <c:ptCount val="1"/>
                <c:pt idx="0">
                  <c:v>Avg. Housing Prices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'78746'!$B$15:$E$15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'78746'!$B$17:$E$17</c:f>
              <c:numCache>
                <c:formatCode>_-"$"* #,##0_-;\-"$"* #,##0_-;_-"$"* "-"??_-;_-@_-</c:formatCode>
                <c:ptCount val="4"/>
                <c:pt idx="0">
                  <c:v>596187.70967741904</c:v>
                </c:pt>
                <c:pt idx="1">
                  <c:v>711603.33870967699</c:v>
                </c:pt>
                <c:pt idx="2">
                  <c:v>777883.63104838703</c:v>
                </c:pt>
                <c:pt idx="3">
                  <c:v>841829.21774193505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EA-4E67-855C-B61CC940A5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4708800"/>
        <c:axId val="644707160"/>
      </c:areaChart>
      <c:catAx>
        <c:axId val="6447088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4707160"/>
        <c:crosses val="autoZero"/>
        <c:auto val="1"/>
        <c:lblAlgn val="ctr"/>
        <c:lblOffset val="100"/>
        <c:noMultiLvlLbl val="0"/>
      </c:catAx>
      <c:valAx>
        <c:axId val="644707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Avg home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&quot;$&quot;* #,##0_-;\-&quot;$&quot;* #,##0_-;_-&quot;$&quot;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47088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Housing Price / Income Ratio 78746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'78746'!$A$18</c:f>
              <c:strCache>
                <c:ptCount val="1"/>
                <c:pt idx="0">
                  <c:v>Prices/Income Ratio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'78746'!$B$15:$E$15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'78746'!$B$18:$E$18</c:f>
              <c:numCache>
                <c:formatCode>0.0"x"</c:formatCode>
                <c:ptCount val="4"/>
                <c:pt idx="0">
                  <c:v>4.6239041825201577</c:v>
                </c:pt>
                <c:pt idx="1">
                  <c:v>5.535356877233867</c:v>
                </c:pt>
                <c:pt idx="2">
                  <c:v>6.0684924097265416</c:v>
                </c:pt>
                <c:pt idx="3">
                  <c:v>6.3509835289204535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B0-4C24-885A-FF12E1640C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1429760"/>
        <c:axId val="641430088"/>
      </c:areaChart>
      <c:catAx>
        <c:axId val="6414297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1430088"/>
        <c:crosses val="autoZero"/>
        <c:auto val="1"/>
        <c:lblAlgn val="ctr"/>
        <c:lblOffset val="100"/>
        <c:noMultiLvlLbl val="0"/>
      </c:catAx>
      <c:valAx>
        <c:axId val="641430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&quot;x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14297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Crime</a:t>
            </a:r>
            <a:r>
              <a:rPr lang="en-US" baseline="0"/>
              <a:t> 78751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'78751'!$A$4</c:f>
              <c:strCache>
                <c:ptCount val="1"/>
                <c:pt idx="0">
                  <c:v>Burglary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'78751'!$B$3:$F$3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'78751'!$B$4:$F$4</c:f>
              <c:numCache>
                <c:formatCode>General</c:formatCode>
                <c:ptCount val="5"/>
                <c:pt idx="0">
                  <c:v>141</c:v>
                </c:pt>
                <c:pt idx="1">
                  <c:v>101</c:v>
                </c:pt>
                <c:pt idx="2">
                  <c:v>95</c:v>
                </c:pt>
                <c:pt idx="3">
                  <c:v>104</c:v>
                </c:pt>
                <c:pt idx="4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C5-46C4-A3B2-69B6E4B68704}"/>
            </c:ext>
          </c:extLst>
        </c:ser>
        <c:ser>
          <c:idx val="1"/>
          <c:order val="1"/>
          <c:tx>
            <c:strRef>
              <c:f>'78751'!$A$5</c:f>
              <c:strCache>
                <c:ptCount val="1"/>
                <c:pt idx="0">
                  <c:v>Theft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'78751'!$B$3:$F$3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'78751'!$B$5:$F$5</c:f>
              <c:numCache>
                <c:formatCode>General</c:formatCode>
                <c:ptCount val="5"/>
                <c:pt idx="0">
                  <c:v>986</c:v>
                </c:pt>
                <c:pt idx="1">
                  <c:v>741</c:v>
                </c:pt>
                <c:pt idx="2">
                  <c:v>738</c:v>
                </c:pt>
                <c:pt idx="3">
                  <c:v>703</c:v>
                </c:pt>
                <c:pt idx="4">
                  <c:v>621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C5-46C4-A3B2-69B6E4B68704}"/>
            </c:ext>
          </c:extLst>
        </c:ser>
        <c:ser>
          <c:idx val="2"/>
          <c:order val="2"/>
          <c:tx>
            <c:strRef>
              <c:f>'78751'!$A$6</c:f>
              <c:strCache>
                <c:ptCount val="1"/>
                <c:pt idx="0">
                  <c:v>Motor-V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'78751'!$B$3:$F$3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'78751'!$B$6:$F$6</c:f>
              <c:numCache>
                <c:formatCode>General</c:formatCode>
                <c:ptCount val="5"/>
                <c:pt idx="0">
                  <c:v>55</c:v>
                </c:pt>
                <c:pt idx="1">
                  <c:v>61</c:v>
                </c:pt>
                <c:pt idx="2">
                  <c:v>59</c:v>
                </c:pt>
                <c:pt idx="3">
                  <c:v>59</c:v>
                </c:pt>
                <c:pt idx="4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C5-46C4-A3B2-69B6E4B687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4913712"/>
        <c:axId val="635560480"/>
      </c:areaChart>
      <c:catAx>
        <c:axId val="634913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560480"/>
        <c:crosses val="autoZero"/>
        <c:auto val="1"/>
        <c:lblAlgn val="ctr"/>
        <c:lblOffset val="100"/>
        <c:noMultiLvlLbl val="0"/>
      </c:catAx>
      <c:valAx>
        <c:axId val="635560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crime intances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9137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[crime_by_zip_final.xlsm]crime_by_zip_final!PivotTable6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AUSTIN CRIME TREND BY ZIP CODES 2013 - 2014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2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3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4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5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6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7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8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9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10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11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12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13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14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15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16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17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18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19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20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</c:pivotFmt>
      <c:pivotFmt>
        <c:idx val="22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23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24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25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26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27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28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29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30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31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32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33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34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35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36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37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38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39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40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41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4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</c:pivotFmt>
      <c:pivotFmt>
        <c:idx val="43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44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45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46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47"/>
        <c:spPr>
          <a:solidFill>
            <a:schemeClr val="bg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48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49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50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51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52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53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54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55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56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57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58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59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60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61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  <c:pivotFmt>
        <c:idx val="62"/>
        <c:spPr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crime_by_zip_final!$N$32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1-C34C-AE4B-AAB2-77914AD3DF4E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3-C34C-AE4B-AAB2-77914AD3DF4E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5-C34C-AE4B-AAB2-77914AD3DF4E}"/>
              </c:ext>
            </c:extLst>
          </c:dPt>
          <c:dPt>
            <c:idx val="3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7-C34C-AE4B-AAB2-77914AD3DF4E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9-C34C-AE4B-AAB2-77914AD3DF4E}"/>
              </c:ext>
            </c:extLst>
          </c:dPt>
          <c:dPt>
            <c:idx val="1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B-C34C-AE4B-AAB2-77914AD3DF4E}"/>
              </c:ext>
            </c:extLst>
          </c:dPt>
          <c:dPt>
            <c:idx val="11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D-C34C-AE4B-AAB2-77914AD3DF4E}"/>
              </c:ext>
            </c:extLst>
          </c:dPt>
          <c:dPt>
            <c:idx val="12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0F-C34C-AE4B-AAB2-77914AD3DF4E}"/>
              </c:ext>
            </c:extLst>
          </c:dPt>
          <c:dPt>
            <c:idx val="1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1-C34C-AE4B-AAB2-77914AD3DF4E}"/>
              </c:ext>
            </c:extLst>
          </c:dPt>
          <c:dPt>
            <c:idx val="14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3-C34C-AE4B-AAB2-77914AD3DF4E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5-C34C-AE4B-AAB2-77914AD3DF4E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7-C34C-AE4B-AAB2-77914AD3DF4E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9-C34C-AE4B-AAB2-77914AD3DF4E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B-C34C-AE4B-AAB2-77914AD3DF4E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D-C34C-AE4B-AAB2-77914AD3DF4E}"/>
              </c:ext>
            </c:extLst>
          </c:dPt>
          <c:dPt>
            <c:idx val="20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1F-C34C-AE4B-AAB2-77914AD3DF4E}"/>
              </c:ext>
            </c:extLst>
          </c:dPt>
          <c:dPt>
            <c:idx val="21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21-C34C-AE4B-AAB2-77914AD3DF4E}"/>
              </c:ext>
            </c:extLst>
          </c:dPt>
          <c:dPt>
            <c:idx val="22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23-C34C-AE4B-AAB2-77914AD3DF4E}"/>
              </c:ext>
            </c:extLst>
          </c:dPt>
          <c:dPt>
            <c:idx val="23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25-C34C-AE4B-AAB2-77914AD3DF4E}"/>
              </c:ext>
            </c:extLst>
          </c:dPt>
          <c:dPt>
            <c:idx val="24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  <c:extLst>
              <c:ext xmlns:c16="http://schemas.microsoft.com/office/drawing/2014/chart" uri="{C3380CC4-5D6E-409C-BE32-E72D297353CC}">
                <c16:uniqueId val="{00000027-C34C-AE4B-AAB2-77914AD3DF4E}"/>
              </c:ext>
            </c:extLst>
          </c:dPt>
          <c:cat>
            <c:multiLvlStrRef>
              <c:f>crime_by_zip_final!$M$33:$M$63</c:f>
              <c:multiLvlStrCache>
                <c:ptCount val="25"/>
                <c:lvl>
                  <c:pt idx="0">
                    <c:v>2013</c:v>
                  </c:pt>
                  <c:pt idx="1">
                    <c:v>2014</c:v>
                  </c:pt>
                  <c:pt idx="2">
                    <c:v>2015</c:v>
                  </c:pt>
                  <c:pt idx="3">
                    <c:v>2016</c:v>
                  </c:pt>
                  <c:pt idx="4">
                    <c:v>2017</c:v>
                  </c:pt>
                  <c:pt idx="5">
                    <c:v>2013</c:v>
                  </c:pt>
                  <c:pt idx="6">
                    <c:v>2014</c:v>
                  </c:pt>
                  <c:pt idx="7">
                    <c:v>2015</c:v>
                  </c:pt>
                  <c:pt idx="8">
                    <c:v>2016</c:v>
                  </c:pt>
                  <c:pt idx="9">
                    <c:v>2017</c:v>
                  </c:pt>
                  <c:pt idx="10">
                    <c:v>2013</c:v>
                  </c:pt>
                  <c:pt idx="11">
                    <c:v>2014</c:v>
                  </c:pt>
                  <c:pt idx="12">
                    <c:v>2015</c:v>
                  </c:pt>
                  <c:pt idx="13">
                    <c:v>2016</c:v>
                  </c:pt>
                  <c:pt idx="14">
                    <c:v>2017</c:v>
                  </c:pt>
                  <c:pt idx="15">
                    <c:v>2013</c:v>
                  </c:pt>
                  <c:pt idx="16">
                    <c:v>2014</c:v>
                  </c:pt>
                  <c:pt idx="17">
                    <c:v>2015</c:v>
                  </c:pt>
                  <c:pt idx="18">
                    <c:v>2016</c:v>
                  </c:pt>
                  <c:pt idx="19">
                    <c:v>2017</c:v>
                  </c:pt>
                  <c:pt idx="20">
                    <c:v>2013</c:v>
                  </c:pt>
                  <c:pt idx="21">
                    <c:v>2014</c:v>
                  </c:pt>
                  <c:pt idx="22">
                    <c:v>2015</c:v>
                  </c:pt>
                  <c:pt idx="23">
                    <c:v>2016</c:v>
                  </c:pt>
                  <c:pt idx="24">
                    <c:v>2017</c:v>
                  </c:pt>
                </c:lvl>
                <c:lvl>
                  <c:pt idx="0">
                    <c:v>78702</c:v>
                  </c:pt>
                  <c:pt idx="5">
                    <c:v>78704</c:v>
                  </c:pt>
                  <c:pt idx="10">
                    <c:v>78731</c:v>
                  </c:pt>
                  <c:pt idx="15">
                    <c:v>78746</c:v>
                  </c:pt>
                  <c:pt idx="20">
                    <c:v>78751</c:v>
                  </c:pt>
                </c:lvl>
              </c:multiLvlStrCache>
            </c:multiLvlStrRef>
          </c:cat>
          <c:val>
            <c:numRef>
              <c:f>crime_by_zip_final!$N$33:$N$63</c:f>
              <c:numCache>
                <c:formatCode>General</c:formatCode>
                <c:ptCount val="25"/>
                <c:pt idx="0">
                  <c:v>1981</c:v>
                </c:pt>
                <c:pt idx="1">
                  <c:v>2027</c:v>
                </c:pt>
                <c:pt idx="2">
                  <c:v>1539</c:v>
                </c:pt>
                <c:pt idx="3">
                  <c:v>1383</c:v>
                </c:pt>
                <c:pt idx="4">
                  <c:v>1407</c:v>
                </c:pt>
                <c:pt idx="5">
                  <c:v>2913</c:v>
                </c:pt>
                <c:pt idx="6">
                  <c:v>2598</c:v>
                </c:pt>
                <c:pt idx="7">
                  <c:v>2453</c:v>
                </c:pt>
                <c:pt idx="8">
                  <c:v>2423</c:v>
                </c:pt>
                <c:pt idx="9">
                  <c:v>2334</c:v>
                </c:pt>
                <c:pt idx="10">
                  <c:v>690</c:v>
                </c:pt>
                <c:pt idx="11">
                  <c:v>521</c:v>
                </c:pt>
                <c:pt idx="12">
                  <c:v>556</c:v>
                </c:pt>
                <c:pt idx="13">
                  <c:v>499</c:v>
                </c:pt>
                <c:pt idx="14">
                  <c:v>440</c:v>
                </c:pt>
                <c:pt idx="15">
                  <c:v>1103</c:v>
                </c:pt>
                <c:pt idx="16">
                  <c:v>788</c:v>
                </c:pt>
                <c:pt idx="17">
                  <c:v>804</c:v>
                </c:pt>
                <c:pt idx="18">
                  <c:v>819</c:v>
                </c:pt>
                <c:pt idx="19">
                  <c:v>785</c:v>
                </c:pt>
                <c:pt idx="20">
                  <c:v>1182</c:v>
                </c:pt>
                <c:pt idx="21">
                  <c:v>903</c:v>
                </c:pt>
                <c:pt idx="22">
                  <c:v>892</c:v>
                </c:pt>
                <c:pt idx="23">
                  <c:v>866</c:v>
                </c:pt>
                <c:pt idx="24">
                  <c:v>761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8-C34C-AE4B-AAB2-77914AD3DF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076047"/>
        <c:axId val="2137995968"/>
      </c:barChart>
      <c:catAx>
        <c:axId val="50760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ZIP CODES -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7995968"/>
        <c:crosses val="autoZero"/>
        <c:auto val="1"/>
        <c:lblAlgn val="ctr"/>
        <c:lblOffset val="100"/>
        <c:noMultiLvlLbl val="0"/>
      </c:catAx>
      <c:valAx>
        <c:axId val="213799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BURGLARY AND THEFT</a:t>
                </a:r>
                <a:r>
                  <a:rPr lang="en-US" baseline="0"/>
                  <a:t> CRIME INSTANCES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76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Avg Home Price 78751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'78751'!$A$10</c:f>
              <c:strCache>
                <c:ptCount val="1"/>
                <c:pt idx="0">
                  <c:v>78751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'78751'!$B$9:$F$9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'78751'!$B$10:$F$10</c:f>
              <c:numCache>
                <c:formatCode>_-"$"* #,##0_-;\-"$"* #,##0_-;_-"$"* "-"??_-;_-@_-</c:formatCode>
                <c:ptCount val="5"/>
                <c:pt idx="0">
                  <c:v>381931.54949494899</c:v>
                </c:pt>
                <c:pt idx="1">
                  <c:v>416629.729292929</c:v>
                </c:pt>
                <c:pt idx="2">
                  <c:v>469314.88484848401</c:v>
                </c:pt>
                <c:pt idx="3">
                  <c:v>519598.98585858499</c:v>
                </c:pt>
                <c:pt idx="4">
                  <c:v>545357.89898989897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A2-4763-BBAD-A62377A778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0977176"/>
        <c:axId val="580978160"/>
      </c:areaChart>
      <c:catAx>
        <c:axId val="5809771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0978160"/>
        <c:crosses val="autoZero"/>
        <c:auto val="1"/>
        <c:lblAlgn val="ctr"/>
        <c:lblOffset val="100"/>
        <c:noMultiLvlLbl val="0"/>
      </c:catAx>
      <c:valAx>
        <c:axId val="580978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avg home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&quot;$&quot;* #,##0_-;\-&quot;$&quot;* #,##0_-;_-&quot;$&quot;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09771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Housing</a:t>
            </a:r>
            <a:r>
              <a:rPr lang="en-US" baseline="0"/>
              <a:t> Price / Income 78751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'78751'!$A$15</c:f>
              <c:strCache>
                <c:ptCount val="1"/>
                <c:pt idx="0">
                  <c:v>Income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'78751'!$B$14:$E$14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'78751'!$B$15:$E$15</c:f>
              <c:numCache>
                <c:formatCode>_-"$"* #,##0_-;\-"$"* #,##0_-;_-"$"* "-"??_-;_-@_-</c:formatCode>
                <c:ptCount val="4"/>
                <c:pt idx="0">
                  <c:v>39032</c:v>
                </c:pt>
                <c:pt idx="1">
                  <c:v>41279</c:v>
                </c:pt>
                <c:pt idx="2">
                  <c:v>45726</c:v>
                </c:pt>
                <c:pt idx="3">
                  <c:v>51567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47-40F4-9103-42DBD6B4CA90}"/>
            </c:ext>
          </c:extLst>
        </c:ser>
        <c:ser>
          <c:idx val="1"/>
          <c:order val="1"/>
          <c:tx>
            <c:strRef>
              <c:f>'78751'!$A$16</c:f>
              <c:strCache>
                <c:ptCount val="1"/>
                <c:pt idx="0">
                  <c:v>Avg. Housing Prices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'78751'!$B$14:$E$14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'78751'!$B$16:$E$16</c:f>
              <c:numCache>
                <c:formatCode>_-"$"* #,##0_-;\-"$"* #,##0_-;_-"$"* "-"??_-;_-@_-</c:formatCode>
                <c:ptCount val="4"/>
                <c:pt idx="0">
                  <c:v>381931.54949494899</c:v>
                </c:pt>
                <c:pt idx="1">
                  <c:v>416629.729292929</c:v>
                </c:pt>
                <c:pt idx="2">
                  <c:v>469314.88484848401</c:v>
                </c:pt>
                <c:pt idx="3">
                  <c:v>519598.98585858499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47-40F4-9103-42DBD6B4CA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573272"/>
        <c:axId val="635575568"/>
      </c:areaChart>
      <c:catAx>
        <c:axId val="6355732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575568"/>
        <c:crosses val="autoZero"/>
        <c:auto val="1"/>
        <c:lblAlgn val="ctr"/>
        <c:lblOffset val="100"/>
        <c:noMultiLvlLbl val="0"/>
      </c:catAx>
      <c:valAx>
        <c:axId val="63557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avg home prices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&quot;$&quot;* #,##0_-;\-&quot;$&quot;* #,##0_-;_-&quot;$&quot;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5732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Housing Price</a:t>
            </a:r>
            <a:r>
              <a:rPr lang="en-US" baseline="0"/>
              <a:t> </a:t>
            </a:r>
            <a:r>
              <a:rPr lang="en-US"/>
              <a:t>/ Income Ratio 78751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'78751'!$A$17</c:f>
              <c:strCache>
                <c:ptCount val="1"/>
                <c:pt idx="0">
                  <c:v>Prices/Income Ratio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'78751'!$B$14:$E$14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'78751'!$B$17:$E$17</c:f>
              <c:numCache>
                <c:formatCode>0.0"x"</c:formatCode>
                <c:ptCount val="4"/>
                <c:pt idx="0">
                  <c:v>9.7850878636746508</c:v>
                </c:pt>
                <c:pt idx="1">
                  <c:v>10.09301895135369</c:v>
                </c:pt>
                <c:pt idx="2">
                  <c:v>10.263633050091501</c:v>
                </c:pt>
                <c:pt idx="3">
                  <c:v>10.076191864149262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31-40CE-8CD9-5C1BA8F1DA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2641064"/>
        <c:axId val="752634832"/>
      </c:areaChart>
      <c:catAx>
        <c:axId val="7526410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634832"/>
        <c:crosses val="autoZero"/>
        <c:auto val="1"/>
        <c:lblAlgn val="ctr"/>
        <c:lblOffset val="100"/>
        <c:noMultiLvlLbl val="0"/>
      </c:catAx>
      <c:valAx>
        <c:axId val="752634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&quot;x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6410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House</a:t>
            </a:r>
            <a:r>
              <a:rPr lang="en-US" baseline="0"/>
              <a:t> Prices per Year by Zipcode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Totals!$B$1</c:f>
              <c:strCache>
                <c:ptCount val="1"/>
                <c:pt idx="0">
                  <c:v>2013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Totals!$A$2:$A$6</c:f>
              <c:numCache>
                <c:formatCode>General</c:formatCode>
                <c:ptCount val="5"/>
                <c:pt idx="0">
                  <c:v>78702</c:v>
                </c:pt>
                <c:pt idx="1">
                  <c:v>78704</c:v>
                </c:pt>
                <c:pt idx="2">
                  <c:v>78731</c:v>
                </c:pt>
                <c:pt idx="3">
                  <c:v>78746</c:v>
                </c:pt>
                <c:pt idx="4">
                  <c:v>78751</c:v>
                </c:pt>
              </c:numCache>
            </c:numRef>
          </c:cat>
          <c:val>
            <c:numRef>
              <c:f>Totals!$B$2:$B$6</c:f>
              <c:numCache>
                <c:formatCode>_-"$"* #,##0_-;\-"$"* #,##0_-;_-"$"* "-"??_-;_-@_-</c:formatCode>
                <c:ptCount val="5"/>
                <c:pt idx="0">
                  <c:v>210200.39553752501</c:v>
                </c:pt>
                <c:pt idx="1">
                  <c:v>228935.29577464701</c:v>
                </c:pt>
                <c:pt idx="2">
                  <c:v>603906.17670682701</c:v>
                </c:pt>
                <c:pt idx="3">
                  <c:v>596187.70967741904</c:v>
                </c:pt>
                <c:pt idx="4">
                  <c:v>381931.54949494899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82-48C6-BB42-D84DEADFA90E}"/>
            </c:ext>
          </c:extLst>
        </c:ser>
        <c:ser>
          <c:idx val="1"/>
          <c:order val="1"/>
          <c:tx>
            <c:strRef>
              <c:f>Totals!$C$1</c:f>
              <c:strCache>
                <c:ptCount val="1"/>
                <c:pt idx="0">
                  <c:v>2014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Totals!$A$2:$A$6</c:f>
              <c:numCache>
                <c:formatCode>General</c:formatCode>
                <c:ptCount val="5"/>
                <c:pt idx="0">
                  <c:v>78702</c:v>
                </c:pt>
                <c:pt idx="1">
                  <c:v>78704</c:v>
                </c:pt>
                <c:pt idx="2">
                  <c:v>78731</c:v>
                </c:pt>
                <c:pt idx="3">
                  <c:v>78746</c:v>
                </c:pt>
                <c:pt idx="4">
                  <c:v>78751</c:v>
                </c:pt>
              </c:numCache>
            </c:numRef>
          </c:cat>
          <c:val>
            <c:numRef>
              <c:f>Totals!$C$2:$C$6</c:f>
              <c:numCache>
                <c:formatCode>_-"$"* #,##0_-;\-"$"* #,##0_-;_-"$"* "-"??_-;_-@_-</c:formatCode>
                <c:ptCount val="5"/>
                <c:pt idx="0">
                  <c:v>303649.764705882</c:v>
                </c:pt>
                <c:pt idx="1">
                  <c:v>312662.63179074402</c:v>
                </c:pt>
                <c:pt idx="2">
                  <c:v>683897.97991967795</c:v>
                </c:pt>
                <c:pt idx="3">
                  <c:v>711603.33870967699</c:v>
                </c:pt>
                <c:pt idx="4">
                  <c:v>416629.729292929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82-48C6-BB42-D84DEADFA90E}"/>
            </c:ext>
          </c:extLst>
        </c:ser>
        <c:ser>
          <c:idx val="2"/>
          <c:order val="2"/>
          <c:tx>
            <c:strRef>
              <c:f>Totals!$D$1</c:f>
              <c:strCache>
                <c:ptCount val="1"/>
                <c:pt idx="0">
                  <c:v>2015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Totals!$A$2:$A$6</c:f>
              <c:numCache>
                <c:formatCode>General</c:formatCode>
                <c:ptCount val="5"/>
                <c:pt idx="0">
                  <c:v>78702</c:v>
                </c:pt>
                <c:pt idx="1">
                  <c:v>78704</c:v>
                </c:pt>
                <c:pt idx="2">
                  <c:v>78731</c:v>
                </c:pt>
                <c:pt idx="3">
                  <c:v>78746</c:v>
                </c:pt>
                <c:pt idx="4">
                  <c:v>78751</c:v>
                </c:pt>
              </c:numCache>
            </c:numRef>
          </c:cat>
          <c:val>
            <c:numRef>
              <c:f>Totals!$D$2:$D$6</c:f>
              <c:numCache>
                <c:formatCode>_-"$"* #,##0_-;\-"$"* #,##0_-;_-"$"* "-"??_-;_-@_-</c:formatCode>
                <c:ptCount val="5"/>
                <c:pt idx="0">
                  <c:v>349673.58215010102</c:v>
                </c:pt>
                <c:pt idx="1">
                  <c:v>347807.75452716299</c:v>
                </c:pt>
                <c:pt idx="2">
                  <c:v>713834.35341365403</c:v>
                </c:pt>
                <c:pt idx="3">
                  <c:v>777883.63104838703</c:v>
                </c:pt>
                <c:pt idx="4">
                  <c:v>469314.88484848401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82-48C6-BB42-D84DEADFA90E}"/>
            </c:ext>
          </c:extLst>
        </c:ser>
        <c:ser>
          <c:idx val="3"/>
          <c:order val="3"/>
          <c:tx>
            <c:strRef>
              <c:f>Totals!$E$1</c:f>
              <c:strCache>
                <c:ptCount val="1"/>
                <c:pt idx="0">
                  <c:v>2016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Totals!$A$2:$A$6</c:f>
              <c:numCache>
                <c:formatCode>General</c:formatCode>
                <c:ptCount val="5"/>
                <c:pt idx="0">
                  <c:v>78702</c:v>
                </c:pt>
                <c:pt idx="1">
                  <c:v>78704</c:v>
                </c:pt>
                <c:pt idx="2">
                  <c:v>78731</c:v>
                </c:pt>
                <c:pt idx="3">
                  <c:v>78746</c:v>
                </c:pt>
                <c:pt idx="4">
                  <c:v>78751</c:v>
                </c:pt>
              </c:numCache>
            </c:numRef>
          </c:cat>
          <c:val>
            <c:numRef>
              <c:f>Totals!$E$2:$E$6</c:f>
              <c:numCache>
                <c:formatCode>_-"$"* #,##0_-;\-"$"* #,##0_-;_-"$"* "-"??_-;_-@_-</c:formatCode>
                <c:ptCount val="5"/>
                <c:pt idx="0">
                  <c:v>400830.47058823501</c:v>
                </c:pt>
                <c:pt idx="1">
                  <c:v>378487.941649899</c:v>
                </c:pt>
                <c:pt idx="2">
                  <c:v>773869.763052208</c:v>
                </c:pt>
                <c:pt idx="3">
                  <c:v>841829.21774193505</c:v>
                </c:pt>
                <c:pt idx="4">
                  <c:v>519598.98585858499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E82-48C6-BB42-D84DEADFA90E}"/>
            </c:ext>
          </c:extLst>
        </c:ser>
        <c:ser>
          <c:idx val="4"/>
          <c:order val="4"/>
          <c:tx>
            <c:strRef>
              <c:f>Totals!$F$1</c:f>
              <c:strCache>
                <c:ptCount val="1"/>
                <c:pt idx="0">
                  <c:v>2017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Totals!$A$2:$A$6</c:f>
              <c:numCache>
                <c:formatCode>General</c:formatCode>
                <c:ptCount val="5"/>
                <c:pt idx="0">
                  <c:v>78702</c:v>
                </c:pt>
                <c:pt idx="1">
                  <c:v>78704</c:v>
                </c:pt>
                <c:pt idx="2">
                  <c:v>78731</c:v>
                </c:pt>
                <c:pt idx="3">
                  <c:v>78746</c:v>
                </c:pt>
                <c:pt idx="4">
                  <c:v>78751</c:v>
                </c:pt>
              </c:numCache>
            </c:numRef>
          </c:cat>
          <c:val>
            <c:numRef>
              <c:f>Totals!$F$2:$F$6</c:f>
              <c:numCache>
                <c:formatCode>_-"$"* #,##0_-;\-"$"* #,##0_-;_-"$"* "-"??_-;_-@_-</c:formatCode>
                <c:ptCount val="5"/>
                <c:pt idx="0">
                  <c:v>448190.61257606401</c:v>
                </c:pt>
                <c:pt idx="1">
                  <c:v>428413.83501005999</c:v>
                </c:pt>
                <c:pt idx="2">
                  <c:v>789825.17068273097</c:v>
                </c:pt>
                <c:pt idx="3">
                  <c:v>869811.40927419299</c:v>
                </c:pt>
                <c:pt idx="4">
                  <c:v>545357.89898989897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82-48C6-BB42-D84DEADFA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71471336"/>
        <c:axId val="571472320"/>
      </c:barChart>
      <c:catAx>
        <c:axId val="571471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472320"/>
        <c:crosses val="autoZero"/>
        <c:auto val="1"/>
        <c:lblAlgn val="ctr"/>
        <c:lblOffset val="100"/>
        <c:noMultiLvlLbl val="0"/>
      </c:catAx>
      <c:valAx>
        <c:axId val="571472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avg home</a:t>
                </a:r>
                <a:r>
                  <a:rPr lang="en-US" baseline="0"/>
                  <a:t> prices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&quot;$&quot;* #,##0_-;\-&quot;$&quot;* #,##0_-;_-&quot;$&quot;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471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Crime</a:t>
            </a:r>
            <a:r>
              <a:rPr lang="en-US" baseline="0"/>
              <a:t> per Year by Zipcode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Totals!$B$32</c:f>
              <c:strCache>
                <c:ptCount val="1"/>
                <c:pt idx="0">
                  <c:v>2013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Totals!$A$33:$A$37</c:f>
              <c:numCache>
                <c:formatCode>General</c:formatCode>
                <c:ptCount val="5"/>
                <c:pt idx="0">
                  <c:v>78702</c:v>
                </c:pt>
                <c:pt idx="1">
                  <c:v>78704</c:v>
                </c:pt>
                <c:pt idx="2">
                  <c:v>78731</c:v>
                </c:pt>
                <c:pt idx="3">
                  <c:v>78746</c:v>
                </c:pt>
                <c:pt idx="4">
                  <c:v>78751</c:v>
                </c:pt>
              </c:numCache>
            </c:numRef>
          </c:cat>
          <c:val>
            <c:numRef>
              <c:f>Totals!$B$33:$B$37</c:f>
              <c:numCache>
                <c:formatCode>General</c:formatCode>
                <c:ptCount val="5"/>
                <c:pt idx="0">
                  <c:v>1981</c:v>
                </c:pt>
                <c:pt idx="1">
                  <c:v>2913</c:v>
                </c:pt>
                <c:pt idx="2">
                  <c:v>690</c:v>
                </c:pt>
                <c:pt idx="3">
                  <c:v>1103</c:v>
                </c:pt>
                <c:pt idx="4">
                  <c:v>1182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AA-4B95-B39D-F216FAF111E1}"/>
            </c:ext>
          </c:extLst>
        </c:ser>
        <c:ser>
          <c:idx val="1"/>
          <c:order val="1"/>
          <c:tx>
            <c:strRef>
              <c:f>Totals!$C$32</c:f>
              <c:strCache>
                <c:ptCount val="1"/>
                <c:pt idx="0">
                  <c:v>2014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Totals!$A$33:$A$37</c:f>
              <c:numCache>
                <c:formatCode>General</c:formatCode>
                <c:ptCount val="5"/>
                <c:pt idx="0">
                  <c:v>78702</c:v>
                </c:pt>
                <c:pt idx="1">
                  <c:v>78704</c:v>
                </c:pt>
                <c:pt idx="2">
                  <c:v>78731</c:v>
                </c:pt>
                <c:pt idx="3">
                  <c:v>78746</c:v>
                </c:pt>
                <c:pt idx="4">
                  <c:v>78751</c:v>
                </c:pt>
              </c:numCache>
            </c:numRef>
          </c:cat>
          <c:val>
            <c:numRef>
              <c:f>Totals!$C$33:$C$37</c:f>
              <c:numCache>
                <c:formatCode>General</c:formatCode>
                <c:ptCount val="5"/>
                <c:pt idx="0">
                  <c:v>2027</c:v>
                </c:pt>
                <c:pt idx="1">
                  <c:v>2598</c:v>
                </c:pt>
                <c:pt idx="2">
                  <c:v>521</c:v>
                </c:pt>
                <c:pt idx="3">
                  <c:v>788</c:v>
                </c:pt>
                <c:pt idx="4">
                  <c:v>903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AA-4B95-B39D-F216FAF111E1}"/>
            </c:ext>
          </c:extLst>
        </c:ser>
        <c:ser>
          <c:idx val="2"/>
          <c:order val="2"/>
          <c:tx>
            <c:strRef>
              <c:f>Totals!$D$32</c:f>
              <c:strCache>
                <c:ptCount val="1"/>
                <c:pt idx="0">
                  <c:v>2015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Totals!$A$33:$A$37</c:f>
              <c:numCache>
                <c:formatCode>General</c:formatCode>
                <c:ptCount val="5"/>
                <c:pt idx="0">
                  <c:v>78702</c:v>
                </c:pt>
                <c:pt idx="1">
                  <c:v>78704</c:v>
                </c:pt>
                <c:pt idx="2">
                  <c:v>78731</c:v>
                </c:pt>
                <c:pt idx="3">
                  <c:v>78746</c:v>
                </c:pt>
                <c:pt idx="4">
                  <c:v>78751</c:v>
                </c:pt>
              </c:numCache>
            </c:numRef>
          </c:cat>
          <c:val>
            <c:numRef>
              <c:f>Totals!$D$33:$D$37</c:f>
              <c:numCache>
                <c:formatCode>General</c:formatCode>
                <c:ptCount val="5"/>
                <c:pt idx="0">
                  <c:v>1539</c:v>
                </c:pt>
                <c:pt idx="1">
                  <c:v>2453</c:v>
                </c:pt>
                <c:pt idx="2">
                  <c:v>556</c:v>
                </c:pt>
                <c:pt idx="3">
                  <c:v>804</c:v>
                </c:pt>
                <c:pt idx="4">
                  <c:v>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AA-4B95-B39D-F216FAF111E1}"/>
            </c:ext>
          </c:extLst>
        </c:ser>
        <c:ser>
          <c:idx val="3"/>
          <c:order val="3"/>
          <c:tx>
            <c:strRef>
              <c:f>Totals!$E$32</c:f>
              <c:strCache>
                <c:ptCount val="1"/>
                <c:pt idx="0">
                  <c:v>2016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Totals!$A$33:$A$37</c:f>
              <c:numCache>
                <c:formatCode>General</c:formatCode>
                <c:ptCount val="5"/>
                <c:pt idx="0">
                  <c:v>78702</c:v>
                </c:pt>
                <c:pt idx="1">
                  <c:v>78704</c:v>
                </c:pt>
                <c:pt idx="2">
                  <c:v>78731</c:v>
                </c:pt>
                <c:pt idx="3">
                  <c:v>78746</c:v>
                </c:pt>
                <c:pt idx="4">
                  <c:v>78751</c:v>
                </c:pt>
              </c:numCache>
            </c:numRef>
          </c:cat>
          <c:val>
            <c:numRef>
              <c:f>Totals!$E$33:$E$37</c:f>
              <c:numCache>
                <c:formatCode>General</c:formatCode>
                <c:ptCount val="5"/>
                <c:pt idx="0">
                  <c:v>1383</c:v>
                </c:pt>
                <c:pt idx="1">
                  <c:v>2423</c:v>
                </c:pt>
                <c:pt idx="2">
                  <c:v>499</c:v>
                </c:pt>
                <c:pt idx="3">
                  <c:v>819</c:v>
                </c:pt>
                <c:pt idx="4">
                  <c:v>866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9AA-4B95-B39D-F216FAF111E1}"/>
            </c:ext>
          </c:extLst>
        </c:ser>
        <c:ser>
          <c:idx val="4"/>
          <c:order val="4"/>
          <c:tx>
            <c:strRef>
              <c:f>Totals!$F$32</c:f>
              <c:strCache>
                <c:ptCount val="1"/>
                <c:pt idx="0">
                  <c:v>2017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Totals!$A$33:$A$37</c:f>
              <c:numCache>
                <c:formatCode>General</c:formatCode>
                <c:ptCount val="5"/>
                <c:pt idx="0">
                  <c:v>78702</c:v>
                </c:pt>
                <c:pt idx="1">
                  <c:v>78704</c:v>
                </c:pt>
                <c:pt idx="2">
                  <c:v>78731</c:v>
                </c:pt>
                <c:pt idx="3">
                  <c:v>78746</c:v>
                </c:pt>
                <c:pt idx="4">
                  <c:v>78751</c:v>
                </c:pt>
              </c:numCache>
            </c:numRef>
          </c:cat>
          <c:val>
            <c:numRef>
              <c:f>Totals!$F$33:$F$37</c:f>
              <c:numCache>
                <c:formatCode>General</c:formatCode>
                <c:ptCount val="5"/>
                <c:pt idx="0">
                  <c:v>1407</c:v>
                </c:pt>
                <c:pt idx="1">
                  <c:v>2334</c:v>
                </c:pt>
                <c:pt idx="2">
                  <c:v>440</c:v>
                </c:pt>
                <c:pt idx="3">
                  <c:v>785</c:v>
                </c:pt>
                <c:pt idx="4">
                  <c:v>761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AA-4B95-B39D-F216FAF111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80970288"/>
        <c:axId val="580970944"/>
      </c:barChart>
      <c:catAx>
        <c:axId val="58097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0970944"/>
        <c:crosses val="autoZero"/>
        <c:auto val="1"/>
        <c:lblAlgn val="ctr"/>
        <c:lblOffset val="100"/>
        <c:noMultiLvlLbl val="0"/>
      </c:catAx>
      <c:valAx>
        <c:axId val="580970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crime</a:t>
                </a:r>
                <a:r>
                  <a:rPr lang="en-US" baseline="0"/>
                  <a:t> instances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0970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Household</a:t>
            </a:r>
            <a:r>
              <a:rPr lang="en-US" baseline="0"/>
              <a:t> Income per Year by Zipcode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Totals!$B$40</c:f>
              <c:strCache>
                <c:ptCount val="1"/>
                <c:pt idx="0">
                  <c:v>2013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Totals!$A$41:$A$45</c:f>
              <c:numCache>
                <c:formatCode>General</c:formatCode>
                <c:ptCount val="5"/>
                <c:pt idx="0">
                  <c:v>78702</c:v>
                </c:pt>
                <c:pt idx="1">
                  <c:v>78704</c:v>
                </c:pt>
                <c:pt idx="2">
                  <c:v>78731</c:v>
                </c:pt>
                <c:pt idx="3">
                  <c:v>78746</c:v>
                </c:pt>
                <c:pt idx="4">
                  <c:v>78751</c:v>
                </c:pt>
              </c:numCache>
            </c:numRef>
          </c:cat>
          <c:val>
            <c:numRef>
              <c:f>Totals!$B$41:$B$45</c:f>
              <c:numCache>
                <c:formatCode>_-"$"* #,##0_-;\-"$"* #,##0_-;_-"$"* "-"??_-;_-@_-</c:formatCode>
                <c:ptCount val="5"/>
                <c:pt idx="0">
                  <c:v>36197</c:v>
                </c:pt>
                <c:pt idx="1">
                  <c:v>50930</c:v>
                </c:pt>
                <c:pt idx="2">
                  <c:v>75269</c:v>
                </c:pt>
                <c:pt idx="3">
                  <c:v>128936</c:v>
                </c:pt>
                <c:pt idx="4">
                  <c:v>39032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35-4C6C-BC5C-8338CA76E4B6}"/>
            </c:ext>
          </c:extLst>
        </c:ser>
        <c:ser>
          <c:idx val="1"/>
          <c:order val="1"/>
          <c:tx>
            <c:strRef>
              <c:f>Totals!$C$40</c:f>
              <c:strCache>
                <c:ptCount val="1"/>
                <c:pt idx="0">
                  <c:v>2014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Totals!$A$41:$A$45</c:f>
              <c:numCache>
                <c:formatCode>General</c:formatCode>
                <c:ptCount val="5"/>
                <c:pt idx="0">
                  <c:v>78702</c:v>
                </c:pt>
                <c:pt idx="1">
                  <c:v>78704</c:v>
                </c:pt>
                <c:pt idx="2">
                  <c:v>78731</c:v>
                </c:pt>
                <c:pt idx="3">
                  <c:v>78746</c:v>
                </c:pt>
                <c:pt idx="4">
                  <c:v>78751</c:v>
                </c:pt>
              </c:numCache>
            </c:numRef>
          </c:cat>
          <c:val>
            <c:numRef>
              <c:f>Totals!$C$41:$C$45</c:f>
              <c:numCache>
                <c:formatCode>_-"$"* #,##0_-;\-"$"* #,##0_-;_-"$"* "-"??_-;_-@_-</c:formatCode>
                <c:ptCount val="5"/>
                <c:pt idx="0">
                  <c:v>37690</c:v>
                </c:pt>
                <c:pt idx="1">
                  <c:v>52306</c:v>
                </c:pt>
                <c:pt idx="2">
                  <c:v>79315</c:v>
                </c:pt>
                <c:pt idx="3">
                  <c:v>128556</c:v>
                </c:pt>
                <c:pt idx="4">
                  <c:v>41279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35-4C6C-BC5C-8338CA76E4B6}"/>
            </c:ext>
          </c:extLst>
        </c:ser>
        <c:ser>
          <c:idx val="2"/>
          <c:order val="2"/>
          <c:tx>
            <c:strRef>
              <c:f>Totals!$D$40</c:f>
              <c:strCache>
                <c:ptCount val="1"/>
                <c:pt idx="0">
                  <c:v>2015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Totals!$A$41:$A$45</c:f>
              <c:numCache>
                <c:formatCode>General</c:formatCode>
                <c:ptCount val="5"/>
                <c:pt idx="0">
                  <c:v>78702</c:v>
                </c:pt>
                <c:pt idx="1">
                  <c:v>78704</c:v>
                </c:pt>
                <c:pt idx="2">
                  <c:v>78731</c:v>
                </c:pt>
                <c:pt idx="3">
                  <c:v>78746</c:v>
                </c:pt>
                <c:pt idx="4">
                  <c:v>78751</c:v>
                </c:pt>
              </c:numCache>
            </c:numRef>
          </c:cat>
          <c:val>
            <c:numRef>
              <c:f>Totals!$D$41:$D$45</c:f>
              <c:numCache>
                <c:formatCode>_-"$"* #,##0_-;\-"$"* #,##0_-;_-"$"* "-"??_-;_-@_-</c:formatCode>
                <c:ptCount val="5"/>
                <c:pt idx="0">
                  <c:v>41016</c:v>
                </c:pt>
                <c:pt idx="1">
                  <c:v>58601</c:v>
                </c:pt>
                <c:pt idx="2">
                  <c:v>82892</c:v>
                </c:pt>
                <c:pt idx="3">
                  <c:v>128184</c:v>
                </c:pt>
                <c:pt idx="4">
                  <c:v>45726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35-4C6C-BC5C-8338CA76E4B6}"/>
            </c:ext>
          </c:extLst>
        </c:ser>
        <c:ser>
          <c:idx val="3"/>
          <c:order val="3"/>
          <c:tx>
            <c:strRef>
              <c:f>Totals!$E$40</c:f>
              <c:strCache>
                <c:ptCount val="1"/>
                <c:pt idx="0">
                  <c:v>2016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Totals!$A$41:$A$45</c:f>
              <c:numCache>
                <c:formatCode>General</c:formatCode>
                <c:ptCount val="5"/>
                <c:pt idx="0">
                  <c:v>78702</c:v>
                </c:pt>
                <c:pt idx="1">
                  <c:v>78704</c:v>
                </c:pt>
                <c:pt idx="2">
                  <c:v>78731</c:v>
                </c:pt>
                <c:pt idx="3">
                  <c:v>78746</c:v>
                </c:pt>
                <c:pt idx="4">
                  <c:v>78751</c:v>
                </c:pt>
              </c:numCache>
            </c:numRef>
          </c:cat>
          <c:val>
            <c:numRef>
              <c:f>Totals!$E$41:$E$45</c:f>
              <c:numCache>
                <c:formatCode>_-"$"* #,##0_-;\-"$"* #,##0_-;_-"$"* "-"??_-;_-@_-</c:formatCode>
                <c:ptCount val="5"/>
                <c:pt idx="0">
                  <c:v>48174</c:v>
                </c:pt>
                <c:pt idx="1">
                  <c:v>62283</c:v>
                </c:pt>
                <c:pt idx="2">
                  <c:v>83438</c:v>
                </c:pt>
                <c:pt idx="3">
                  <c:v>132551</c:v>
                </c:pt>
                <c:pt idx="4">
                  <c:v>51567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35-4C6C-BC5C-8338CA76E4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80977832"/>
        <c:axId val="580978488"/>
      </c:barChart>
      <c:catAx>
        <c:axId val="580977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0978488"/>
        <c:crosses val="autoZero"/>
        <c:auto val="1"/>
        <c:lblAlgn val="ctr"/>
        <c:lblOffset val="100"/>
        <c:noMultiLvlLbl val="0"/>
      </c:catAx>
      <c:valAx>
        <c:axId val="580978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household income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&quot;$&quot;* #,##0_-;\-&quot;$&quot;* #,##0_-;_-&quot;$&quot;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0977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House</a:t>
            </a:r>
            <a:r>
              <a:rPr lang="en-US" baseline="0" dirty="0"/>
              <a:t> </a:t>
            </a:r>
            <a:r>
              <a:rPr lang="en-US" dirty="0"/>
              <a:t>Price</a:t>
            </a:r>
            <a:r>
              <a:rPr lang="en-US" baseline="0" dirty="0"/>
              <a:t> to Income Ratio by </a:t>
            </a:r>
            <a:r>
              <a:rPr lang="en-US" baseline="0" dirty="0" err="1"/>
              <a:t>Zipcode</a:t>
            </a:r>
            <a:endParaRPr lang="en-US" dirty="0"/>
          </a:p>
        </c:rich>
      </c:tx>
      <c:layout>
        <c:manualLayout>
          <c:xMode val="edge"/>
          <c:yMode val="edge"/>
          <c:x val="0.11017731354852263"/>
          <c:y val="1.5825914935707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Totals!$B$48</c:f>
              <c:strCache>
                <c:ptCount val="1"/>
                <c:pt idx="0">
                  <c:v>2013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Totals!$A$49:$A$53</c:f>
              <c:numCache>
                <c:formatCode>General</c:formatCode>
                <c:ptCount val="5"/>
                <c:pt idx="0">
                  <c:v>78702</c:v>
                </c:pt>
                <c:pt idx="1">
                  <c:v>78704</c:v>
                </c:pt>
                <c:pt idx="2">
                  <c:v>78731</c:v>
                </c:pt>
                <c:pt idx="3">
                  <c:v>78746</c:v>
                </c:pt>
                <c:pt idx="4">
                  <c:v>78751</c:v>
                </c:pt>
              </c:numCache>
            </c:numRef>
          </c:cat>
          <c:val>
            <c:numRef>
              <c:f>Totals!$B$49:$B$53</c:f>
              <c:numCache>
                <c:formatCode>0.0"x"</c:formatCode>
                <c:ptCount val="5"/>
                <c:pt idx="0">
                  <c:v>5.8071220139106838</c:v>
                </c:pt>
                <c:pt idx="1">
                  <c:v>4.4950971092606915</c:v>
                </c:pt>
                <c:pt idx="2">
                  <c:v>8.023305433934647</c:v>
                </c:pt>
                <c:pt idx="3">
                  <c:v>4.6239041825201577</c:v>
                </c:pt>
                <c:pt idx="4">
                  <c:v>9.7850878636746508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21-40C9-B2D2-444232CCD0AF}"/>
            </c:ext>
          </c:extLst>
        </c:ser>
        <c:ser>
          <c:idx val="1"/>
          <c:order val="1"/>
          <c:tx>
            <c:strRef>
              <c:f>Totals!$C$48</c:f>
              <c:strCache>
                <c:ptCount val="1"/>
                <c:pt idx="0">
                  <c:v>2014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Totals!$A$49:$A$53</c:f>
              <c:numCache>
                <c:formatCode>General</c:formatCode>
                <c:ptCount val="5"/>
                <c:pt idx="0">
                  <c:v>78702</c:v>
                </c:pt>
                <c:pt idx="1">
                  <c:v>78704</c:v>
                </c:pt>
                <c:pt idx="2">
                  <c:v>78731</c:v>
                </c:pt>
                <c:pt idx="3">
                  <c:v>78746</c:v>
                </c:pt>
                <c:pt idx="4">
                  <c:v>78751</c:v>
                </c:pt>
              </c:numCache>
            </c:numRef>
          </c:cat>
          <c:val>
            <c:numRef>
              <c:f>Totals!$C$49:$C$53</c:f>
              <c:numCache>
                <c:formatCode>0.0"x"</c:formatCode>
                <c:ptCount val="5"/>
                <c:pt idx="0">
                  <c:v>8.0565074212226584</c:v>
                </c:pt>
                <c:pt idx="1">
                  <c:v>5.977567234939472</c:v>
                </c:pt>
                <c:pt idx="2">
                  <c:v>8.6225553794323648</c:v>
                </c:pt>
                <c:pt idx="3">
                  <c:v>5.535356877233867</c:v>
                </c:pt>
                <c:pt idx="4">
                  <c:v>10.09301895135369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21-40C9-B2D2-444232CCD0AF}"/>
            </c:ext>
          </c:extLst>
        </c:ser>
        <c:ser>
          <c:idx val="2"/>
          <c:order val="2"/>
          <c:tx>
            <c:strRef>
              <c:f>Totals!$D$48</c:f>
              <c:strCache>
                <c:ptCount val="1"/>
                <c:pt idx="0">
                  <c:v>2015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Totals!$A$49:$A$53</c:f>
              <c:numCache>
                <c:formatCode>General</c:formatCode>
                <c:ptCount val="5"/>
                <c:pt idx="0">
                  <c:v>78702</c:v>
                </c:pt>
                <c:pt idx="1">
                  <c:v>78704</c:v>
                </c:pt>
                <c:pt idx="2">
                  <c:v>78731</c:v>
                </c:pt>
                <c:pt idx="3">
                  <c:v>78746</c:v>
                </c:pt>
                <c:pt idx="4">
                  <c:v>78751</c:v>
                </c:pt>
              </c:numCache>
            </c:numRef>
          </c:cat>
          <c:val>
            <c:numRef>
              <c:f>Totals!$D$49:$D$53</c:f>
              <c:numCache>
                <c:formatCode>0.0"x"</c:formatCode>
                <c:ptCount val="5"/>
                <c:pt idx="0">
                  <c:v>8.5252970097059926</c:v>
                </c:pt>
                <c:pt idx="1">
                  <c:v>5.9351846304186449</c:v>
                </c:pt>
                <c:pt idx="2">
                  <c:v>8.6116193771854217</c:v>
                </c:pt>
                <c:pt idx="3">
                  <c:v>6.0684924097265416</c:v>
                </c:pt>
                <c:pt idx="4">
                  <c:v>10.263633050091501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21-40C9-B2D2-444232CCD0AF}"/>
            </c:ext>
          </c:extLst>
        </c:ser>
        <c:ser>
          <c:idx val="3"/>
          <c:order val="3"/>
          <c:tx>
            <c:strRef>
              <c:f>Totals!$E$48</c:f>
              <c:strCache>
                <c:ptCount val="1"/>
                <c:pt idx="0">
                  <c:v>2016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Totals!$A$49:$A$53</c:f>
              <c:numCache>
                <c:formatCode>General</c:formatCode>
                <c:ptCount val="5"/>
                <c:pt idx="0">
                  <c:v>78702</c:v>
                </c:pt>
                <c:pt idx="1">
                  <c:v>78704</c:v>
                </c:pt>
                <c:pt idx="2">
                  <c:v>78731</c:v>
                </c:pt>
                <c:pt idx="3">
                  <c:v>78746</c:v>
                </c:pt>
                <c:pt idx="4">
                  <c:v>78751</c:v>
                </c:pt>
              </c:numCache>
            </c:numRef>
          </c:cat>
          <c:val>
            <c:numRef>
              <c:f>Totals!$E$49:$E$53</c:f>
              <c:numCache>
                <c:formatCode>0.0"x"</c:formatCode>
                <c:ptCount val="5"/>
                <c:pt idx="0">
                  <c:v>8.3204730889740315</c:v>
                </c:pt>
                <c:pt idx="1">
                  <c:v>6.0769060843231539</c:v>
                </c:pt>
                <c:pt idx="2">
                  <c:v>9.274788022869771</c:v>
                </c:pt>
                <c:pt idx="3">
                  <c:v>6.3509835289204535</c:v>
                </c:pt>
                <c:pt idx="4">
                  <c:v>10.076191864149262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221-40C9-B2D2-444232CCD0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17171272"/>
        <c:axId val="1317164712"/>
      </c:barChart>
      <c:catAx>
        <c:axId val="1317171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7164712"/>
        <c:crosses val="autoZero"/>
        <c:auto val="1"/>
        <c:lblAlgn val="ctr"/>
        <c:lblOffset val="100"/>
        <c:noMultiLvlLbl val="0"/>
      </c:catAx>
      <c:valAx>
        <c:axId val="1317164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&quot;x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7171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2013-2017 % Change in Home Prices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Totals!$A$16:$A$20</c:f>
              <c:numCache>
                <c:formatCode>General</c:formatCode>
                <c:ptCount val="5"/>
                <c:pt idx="0">
                  <c:v>78702</c:v>
                </c:pt>
                <c:pt idx="1">
                  <c:v>78704</c:v>
                </c:pt>
                <c:pt idx="2">
                  <c:v>78731</c:v>
                </c:pt>
                <c:pt idx="3">
                  <c:v>78746</c:v>
                </c:pt>
                <c:pt idx="4">
                  <c:v>78751</c:v>
                </c:pt>
              </c:numCache>
            </c:numRef>
          </c:cat>
          <c:val>
            <c:numRef>
              <c:f>Totals!$B$16:$B$20</c:f>
              <c:numCache>
                <c:formatCode>0%</c:formatCode>
                <c:ptCount val="5"/>
                <c:pt idx="0">
                  <c:v>1.13220632354163</c:v>
                </c:pt>
                <c:pt idx="1">
                  <c:v>0.87133151994076397</c:v>
                </c:pt>
                <c:pt idx="2">
                  <c:v>0.30786072596531799</c:v>
                </c:pt>
                <c:pt idx="3">
                  <c:v>0.45895561943875696</c:v>
                </c:pt>
                <c:pt idx="4">
                  <c:v>0.42789434313833902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F9-BF40-82AF-1EF7D59081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99954208"/>
        <c:axId val="499383792"/>
      </c:barChart>
      <c:catAx>
        <c:axId val="499954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383792"/>
        <c:crosses val="autoZero"/>
        <c:auto val="1"/>
        <c:lblAlgn val="ctr"/>
        <c:lblOffset val="100"/>
        <c:noMultiLvlLbl val="0"/>
      </c:catAx>
      <c:valAx>
        <c:axId val="49938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954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2013-2016</a:t>
            </a:r>
            <a:r>
              <a:rPr lang="en-US" baseline="0"/>
              <a:t> % Change in Income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Totals!$A$9:$A$13</c:f>
              <c:numCache>
                <c:formatCode>General</c:formatCode>
                <c:ptCount val="5"/>
                <c:pt idx="0">
                  <c:v>78702</c:v>
                </c:pt>
                <c:pt idx="1">
                  <c:v>78704</c:v>
                </c:pt>
                <c:pt idx="2">
                  <c:v>78731</c:v>
                </c:pt>
                <c:pt idx="3">
                  <c:v>78746</c:v>
                </c:pt>
                <c:pt idx="4">
                  <c:v>78751</c:v>
                </c:pt>
              </c:numCache>
            </c:numRef>
          </c:cat>
          <c:val>
            <c:numRef>
              <c:f>Totals!$B$9:$B$13</c:f>
              <c:numCache>
                <c:formatCode>0%</c:formatCode>
                <c:ptCount val="5"/>
                <c:pt idx="0">
                  <c:v>0.33088377489847226</c:v>
                </c:pt>
                <c:pt idx="1">
                  <c:v>0.22291380325937563</c:v>
                </c:pt>
                <c:pt idx="2">
                  <c:v>0.10853073642535439</c:v>
                </c:pt>
                <c:pt idx="3">
                  <c:v>2.8037165725631322E-2</c:v>
                </c:pt>
                <c:pt idx="4">
                  <c:v>0.3211467513834802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EC-0F4F-9C67-D6D107E3DB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01926448"/>
        <c:axId val="501928128"/>
      </c:barChart>
      <c:catAx>
        <c:axId val="501926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1928128"/>
        <c:crosses val="autoZero"/>
        <c:auto val="1"/>
        <c:lblAlgn val="ctr"/>
        <c:lblOffset val="100"/>
        <c:noMultiLvlLbl val="0"/>
      </c:catAx>
      <c:valAx>
        <c:axId val="501928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1926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Median</a:t>
            </a:r>
            <a:r>
              <a:rPr lang="en-US" baseline="0"/>
              <a:t> Age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Totals!$A$24:$A$28</c:f>
              <c:numCache>
                <c:formatCode>General</c:formatCode>
                <c:ptCount val="5"/>
                <c:pt idx="0">
                  <c:v>78702</c:v>
                </c:pt>
                <c:pt idx="1">
                  <c:v>78704</c:v>
                </c:pt>
                <c:pt idx="2">
                  <c:v>78731</c:v>
                </c:pt>
                <c:pt idx="3">
                  <c:v>78746</c:v>
                </c:pt>
                <c:pt idx="4">
                  <c:v>78751</c:v>
                </c:pt>
              </c:numCache>
            </c:numRef>
          </c:cat>
          <c:val>
            <c:numRef>
              <c:f>Totals!$B$24:$B$28</c:f>
              <c:numCache>
                <c:formatCode>General</c:formatCode>
                <c:ptCount val="5"/>
                <c:pt idx="0">
                  <c:v>33</c:v>
                </c:pt>
                <c:pt idx="1">
                  <c:v>32</c:v>
                </c:pt>
                <c:pt idx="2">
                  <c:v>39</c:v>
                </c:pt>
                <c:pt idx="3">
                  <c:v>41</c:v>
                </c:pt>
                <c:pt idx="4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21-9F49-BECB-BAB8B9501E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97437824"/>
        <c:axId val="499235760"/>
      </c:barChart>
      <c:catAx>
        <c:axId val="497437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235760"/>
        <c:crosses val="autoZero"/>
        <c:auto val="1"/>
        <c:lblAlgn val="ctr"/>
        <c:lblOffset val="100"/>
        <c:noMultiLvlLbl val="0"/>
      </c:catAx>
      <c:valAx>
        <c:axId val="499235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743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Crime</a:t>
            </a:r>
            <a:r>
              <a:rPr lang="en-US" baseline="0"/>
              <a:t> 78702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'78702'!$A$4</c:f>
              <c:strCache>
                <c:ptCount val="1"/>
                <c:pt idx="0">
                  <c:v>Burglary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'78702'!$B$3:$F$3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'78702'!$B$4:$F$4</c:f>
              <c:numCache>
                <c:formatCode>General</c:formatCode>
                <c:ptCount val="5"/>
                <c:pt idx="0">
                  <c:v>416</c:v>
                </c:pt>
                <c:pt idx="1">
                  <c:v>372</c:v>
                </c:pt>
                <c:pt idx="2">
                  <c:v>208</c:v>
                </c:pt>
                <c:pt idx="3">
                  <c:v>221</c:v>
                </c:pt>
                <c:pt idx="4">
                  <c:v>211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A5-44B2-92DB-72734403CA3D}"/>
            </c:ext>
          </c:extLst>
        </c:ser>
        <c:ser>
          <c:idx val="1"/>
          <c:order val="1"/>
          <c:tx>
            <c:strRef>
              <c:f>'78702'!$A$5</c:f>
              <c:strCache>
                <c:ptCount val="1"/>
                <c:pt idx="0">
                  <c:v>Theft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'78702'!$B$3:$F$3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'78702'!$B$5:$F$5</c:f>
              <c:numCache>
                <c:formatCode>General</c:formatCode>
                <c:ptCount val="5"/>
                <c:pt idx="0">
                  <c:v>1460</c:v>
                </c:pt>
                <c:pt idx="1">
                  <c:v>1554</c:v>
                </c:pt>
                <c:pt idx="2">
                  <c:v>1228</c:v>
                </c:pt>
                <c:pt idx="3">
                  <c:v>1047</c:v>
                </c:pt>
                <c:pt idx="4">
                  <c:v>1053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A5-44B2-92DB-72734403CA3D}"/>
            </c:ext>
          </c:extLst>
        </c:ser>
        <c:ser>
          <c:idx val="2"/>
          <c:order val="2"/>
          <c:tx>
            <c:strRef>
              <c:f>'78702'!$A$6</c:f>
              <c:strCache>
                <c:ptCount val="1"/>
                <c:pt idx="0">
                  <c:v>Motor-V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'78702'!$B$3:$F$3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'78702'!$B$6:$F$6</c:f>
              <c:numCache>
                <c:formatCode>General</c:formatCode>
                <c:ptCount val="5"/>
                <c:pt idx="0">
                  <c:v>105</c:v>
                </c:pt>
                <c:pt idx="1">
                  <c:v>101</c:v>
                </c:pt>
                <c:pt idx="2">
                  <c:v>103</c:v>
                </c:pt>
                <c:pt idx="3">
                  <c:v>115</c:v>
                </c:pt>
                <c:pt idx="4">
                  <c:v>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A5-44B2-92DB-72734403CA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3551416"/>
        <c:axId val="583548464"/>
      </c:areaChart>
      <c:catAx>
        <c:axId val="5835514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3548464"/>
        <c:crosses val="autoZero"/>
        <c:auto val="1"/>
        <c:lblAlgn val="ctr"/>
        <c:lblOffset val="100"/>
        <c:noMultiLvlLbl val="0"/>
      </c:catAx>
      <c:valAx>
        <c:axId val="583548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 Crime</a:t>
                </a:r>
                <a:r>
                  <a:rPr lang="en-US" baseline="0"/>
                  <a:t> instances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35514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Avg Home Price 78702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'78702'!$A$10</c:f>
              <c:strCache>
                <c:ptCount val="1"/>
                <c:pt idx="0">
                  <c:v>78702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'78702'!$B$9:$F$9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'78702'!$B$10:$F$10</c:f>
              <c:numCache>
                <c:formatCode>_-"$"* #,##0_-;\-"$"* #,##0_-;_-"$"* "-"??_-;_-@_-</c:formatCode>
                <c:ptCount val="5"/>
                <c:pt idx="0">
                  <c:v>210200.39553752501</c:v>
                </c:pt>
                <c:pt idx="1">
                  <c:v>303649.764705882</c:v>
                </c:pt>
                <c:pt idx="2">
                  <c:v>349673.58215010102</c:v>
                </c:pt>
                <c:pt idx="3">
                  <c:v>400830.47058823501</c:v>
                </c:pt>
                <c:pt idx="4">
                  <c:v>448190.61257606401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7F-484E-A221-06497BF828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4716016"/>
        <c:axId val="644715688"/>
      </c:areaChart>
      <c:catAx>
        <c:axId val="6447160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4715688"/>
        <c:crosses val="autoZero"/>
        <c:auto val="1"/>
        <c:lblAlgn val="ctr"/>
        <c:lblOffset val="100"/>
        <c:noMultiLvlLbl val="0"/>
      </c:catAx>
      <c:valAx>
        <c:axId val="644715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Avg home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&quot;$&quot;* #,##0_-;\-&quot;$&quot;* #,##0_-;_-&quot;$&quot;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47160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Home</a:t>
            </a:r>
            <a:r>
              <a:rPr lang="en-US" baseline="0"/>
              <a:t> Price / Income 78702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'78702'!$A$16</c:f>
              <c:strCache>
                <c:ptCount val="1"/>
                <c:pt idx="0">
                  <c:v>Income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'78702'!$B$15:$E$15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'78702'!$B$16:$E$16</c:f>
              <c:numCache>
                <c:formatCode>_-"$"* #,##0_-;\-"$"* #,##0_-;_-"$"* "-"??_-;_-@_-</c:formatCode>
                <c:ptCount val="4"/>
                <c:pt idx="0">
                  <c:v>36197</c:v>
                </c:pt>
                <c:pt idx="1">
                  <c:v>37690</c:v>
                </c:pt>
                <c:pt idx="2">
                  <c:v>41016</c:v>
                </c:pt>
                <c:pt idx="3">
                  <c:v>48174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C1-4453-BC82-9940BBCEBF0C}"/>
            </c:ext>
          </c:extLst>
        </c:ser>
        <c:ser>
          <c:idx val="1"/>
          <c:order val="1"/>
          <c:tx>
            <c:strRef>
              <c:f>'78702'!$A$17</c:f>
              <c:strCache>
                <c:ptCount val="1"/>
                <c:pt idx="0">
                  <c:v>Avg. Housing Prices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'78702'!$B$15:$E$15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'78702'!$B$17:$E$17</c:f>
              <c:numCache>
                <c:formatCode>_-"$"* #,##0_-;\-"$"* #,##0_-;_-"$"* "-"??_-;_-@_-</c:formatCode>
                <c:ptCount val="4"/>
                <c:pt idx="0">
                  <c:v>210200.39553752501</c:v>
                </c:pt>
                <c:pt idx="1">
                  <c:v>303649.764705882</c:v>
                </c:pt>
                <c:pt idx="2">
                  <c:v>349673.58215010102</c:v>
                </c:pt>
                <c:pt idx="3">
                  <c:v>400830.47058823501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C1-4453-BC82-9940BBCEBF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2663696"/>
        <c:axId val="752644672"/>
      </c:areaChart>
      <c:catAx>
        <c:axId val="7526636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644672"/>
        <c:crosses val="autoZero"/>
        <c:auto val="1"/>
        <c:lblAlgn val="ctr"/>
        <c:lblOffset val="100"/>
        <c:noMultiLvlLbl val="0"/>
      </c:catAx>
      <c:valAx>
        <c:axId val="752644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Avg Home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&quot;$&quot;* #,##0_-;\-&quot;$&quot;* #,##0_-;_-&quot;$&quot;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6636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Housing Price</a:t>
            </a:r>
            <a:r>
              <a:rPr lang="en-US" baseline="0"/>
              <a:t> </a:t>
            </a:r>
            <a:r>
              <a:rPr lang="en-US"/>
              <a:t>/ Income Ratio 78702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'78702'!$A$18</c:f>
              <c:strCache>
                <c:ptCount val="1"/>
                <c:pt idx="0">
                  <c:v>Prices/Income Ratio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'78702'!$B$15:$E$15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'78702'!$B$18:$E$18</c:f>
              <c:numCache>
                <c:formatCode>0.0"x"</c:formatCode>
                <c:ptCount val="4"/>
                <c:pt idx="0">
                  <c:v>5.8071220139106838</c:v>
                </c:pt>
                <c:pt idx="1">
                  <c:v>8.0565074212226584</c:v>
                </c:pt>
                <c:pt idx="2">
                  <c:v>8.5252970097059926</c:v>
                </c:pt>
                <c:pt idx="3">
                  <c:v>8.3204730889740315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D6-4DBE-8126-2BCC38B8A2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2993600"/>
        <c:axId val="642993928"/>
      </c:areaChart>
      <c:catAx>
        <c:axId val="6429936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993928"/>
        <c:crosses val="autoZero"/>
        <c:auto val="1"/>
        <c:lblAlgn val="ctr"/>
        <c:lblOffset val="100"/>
        <c:noMultiLvlLbl val="0"/>
      </c:catAx>
      <c:valAx>
        <c:axId val="642993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&quot;x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9936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Crime</a:t>
            </a:r>
            <a:r>
              <a:rPr lang="en-US" baseline="0"/>
              <a:t> 78704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'78704'!$A$4</c:f>
              <c:strCache>
                <c:ptCount val="1"/>
                <c:pt idx="0">
                  <c:v>Burglary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'78704'!$B$3:$F$3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'78704'!$B$4:$F$4</c:f>
              <c:numCache>
                <c:formatCode>General</c:formatCode>
                <c:ptCount val="5"/>
                <c:pt idx="0">
                  <c:v>405</c:v>
                </c:pt>
                <c:pt idx="1">
                  <c:v>319</c:v>
                </c:pt>
                <c:pt idx="2">
                  <c:v>294</c:v>
                </c:pt>
                <c:pt idx="3">
                  <c:v>305</c:v>
                </c:pt>
                <c:pt idx="4">
                  <c:v>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8C-4EC9-A1C7-80BD7C72D4C8}"/>
            </c:ext>
          </c:extLst>
        </c:ser>
        <c:ser>
          <c:idx val="1"/>
          <c:order val="1"/>
          <c:tx>
            <c:strRef>
              <c:f>'78704'!$A$5</c:f>
              <c:strCache>
                <c:ptCount val="1"/>
                <c:pt idx="0">
                  <c:v>Theft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'78704'!$B$3:$F$3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'78704'!$B$5:$F$5</c:f>
              <c:numCache>
                <c:formatCode>General</c:formatCode>
                <c:ptCount val="5"/>
                <c:pt idx="0">
                  <c:v>2371</c:v>
                </c:pt>
                <c:pt idx="1">
                  <c:v>2116</c:v>
                </c:pt>
                <c:pt idx="2">
                  <c:v>1984</c:v>
                </c:pt>
                <c:pt idx="3">
                  <c:v>1914</c:v>
                </c:pt>
                <c:pt idx="4">
                  <c:v>1861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8C-4EC9-A1C7-80BD7C72D4C8}"/>
            </c:ext>
          </c:extLst>
        </c:ser>
        <c:ser>
          <c:idx val="2"/>
          <c:order val="2"/>
          <c:tx>
            <c:strRef>
              <c:f>'78704'!$A$6</c:f>
              <c:strCache>
                <c:ptCount val="1"/>
                <c:pt idx="0">
                  <c:v>Motor-V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'78704'!$B$3:$F$3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'78704'!$B$6:$F$6</c:f>
              <c:numCache>
                <c:formatCode>General</c:formatCode>
                <c:ptCount val="5"/>
                <c:pt idx="0">
                  <c:v>137</c:v>
                </c:pt>
                <c:pt idx="1">
                  <c:v>163</c:v>
                </c:pt>
                <c:pt idx="2">
                  <c:v>175</c:v>
                </c:pt>
                <c:pt idx="3">
                  <c:v>204</c:v>
                </c:pt>
                <c:pt idx="4">
                  <c:v>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D8C-4EC9-A1C7-80BD7C72D4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1285800"/>
        <c:axId val="641282192"/>
      </c:areaChart>
      <c:catAx>
        <c:axId val="6412858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1282192"/>
        <c:crosses val="autoZero"/>
        <c:auto val="1"/>
        <c:lblAlgn val="ctr"/>
        <c:lblOffset val="100"/>
        <c:noMultiLvlLbl val="0"/>
      </c:catAx>
      <c:valAx>
        <c:axId val="64128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crime instances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12858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Avg Home Price</a:t>
            </a:r>
            <a:r>
              <a:rPr lang="en-US" baseline="0"/>
              <a:t> </a:t>
            </a:r>
            <a:r>
              <a:rPr lang="en-US"/>
              <a:t>78704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'78704'!$A$10</c:f>
              <c:strCache>
                <c:ptCount val="1"/>
                <c:pt idx="0">
                  <c:v>78704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'78704'!$B$9:$F$9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'78704'!$B$10:$F$10</c:f>
              <c:numCache>
                <c:formatCode>_-"$"* #,##0_-;\-"$"* #,##0_-;_-"$"* "-"??_-;_-@_-</c:formatCode>
                <c:ptCount val="5"/>
                <c:pt idx="0">
                  <c:v>228935.29577464701</c:v>
                </c:pt>
                <c:pt idx="1">
                  <c:v>312662.63179074402</c:v>
                </c:pt>
                <c:pt idx="2">
                  <c:v>347807.75452716299</c:v>
                </c:pt>
                <c:pt idx="3">
                  <c:v>378487.941649899</c:v>
                </c:pt>
                <c:pt idx="4">
                  <c:v>428413.83501005999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D4-4E32-88AA-F8D79671EA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3259792"/>
        <c:axId val="433273240"/>
      </c:areaChart>
      <c:catAx>
        <c:axId val="4332597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3273240"/>
        <c:crosses val="autoZero"/>
        <c:auto val="1"/>
        <c:lblAlgn val="ctr"/>
        <c:lblOffset val="100"/>
        <c:noMultiLvlLbl val="0"/>
      </c:catAx>
      <c:valAx>
        <c:axId val="433273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avg home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&quot;$&quot;* #,##0_-;\-&quot;$&quot;* #,##0_-;_-&quot;$&quot;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3259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Housing Price / Income 78704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'78704'!$A$15</c:f>
              <c:strCache>
                <c:ptCount val="1"/>
                <c:pt idx="0">
                  <c:v>Income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'78704'!$B$14:$E$14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'78704'!$B$15:$E$15</c:f>
              <c:numCache>
                <c:formatCode>_-"$"* #,##0_-;\-"$"* #,##0_-;_-"$"* "-"??_-;_-@_-</c:formatCode>
                <c:ptCount val="4"/>
                <c:pt idx="0">
                  <c:v>50930</c:v>
                </c:pt>
                <c:pt idx="1">
                  <c:v>52306</c:v>
                </c:pt>
                <c:pt idx="2">
                  <c:v>58601</c:v>
                </c:pt>
                <c:pt idx="3">
                  <c:v>62283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A5-435B-A6F4-E3F5A3D216D9}"/>
            </c:ext>
          </c:extLst>
        </c:ser>
        <c:ser>
          <c:idx val="1"/>
          <c:order val="1"/>
          <c:tx>
            <c:strRef>
              <c:f>'78704'!$A$16</c:f>
              <c:strCache>
                <c:ptCount val="1"/>
                <c:pt idx="0">
                  <c:v>Avg. Housing Prices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cat>
            <c:numRef>
              <c:f>'78704'!$B$14:$E$14</c:f>
              <c:numCache>
                <c:formatCode>General</c:formatCode>
                <c:ptCount val="4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</c:numCache>
            </c:numRef>
          </c:cat>
          <c:val>
            <c:numRef>
              <c:f>'78704'!$B$16:$E$16</c:f>
              <c:numCache>
                <c:formatCode>_-"$"* #,##0_-;\-"$"* #,##0_-;_-"$"* "-"??_-;_-@_-</c:formatCode>
                <c:ptCount val="4"/>
                <c:pt idx="0">
                  <c:v>228935.29577464701</c:v>
                </c:pt>
                <c:pt idx="1">
                  <c:v>312662.63179074402</c:v>
                </c:pt>
                <c:pt idx="2">
                  <c:v>347807.75452716299</c:v>
                </c:pt>
                <c:pt idx="3">
                  <c:v>378487.941649899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A5-435B-A6F4-E3F5A3D216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2637784"/>
        <c:axId val="752638440"/>
      </c:areaChart>
      <c:catAx>
        <c:axId val="752637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638440"/>
        <c:crosses val="autoZero"/>
        <c:auto val="1"/>
        <c:lblAlgn val="ctr"/>
        <c:lblOffset val="100"/>
        <c:noMultiLvlLbl val="0"/>
      </c:catAx>
      <c:valAx>
        <c:axId val="752638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avg home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&quot;$&quot;* #,##0_-;\-&quot;$&quot;* #,##0_-;_-&quot;$&quot;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637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6.xml"/><Relationship Id="rId4" Type="http://schemas.openxmlformats.org/officeDocument/2006/relationships/chart" Target="../charts/char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22AF-8642-B043-ABA3-CF2F44D00F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Austin Real Estate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0A13B-5E05-8640-8859-88034826A8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Income and crime</a:t>
            </a:r>
          </a:p>
        </p:txBody>
      </p:sp>
    </p:spTree>
    <p:extLst>
      <p:ext uri="{BB962C8B-B14F-4D97-AF65-F5344CB8AC3E}">
        <p14:creationId xmlns:p14="http://schemas.microsoft.com/office/powerpoint/2010/main" val="715330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9129D6B-18C2-477A-93FC-1049A2063611}"/>
              </a:ext>
            </a:extLst>
          </p:cNvPr>
          <p:cNvGrpSpPr/>
          <p:nvPr/>
        </p:nvGrpSpPr>
        <p:grpSpPr>
          <a:xfrm>
            <a:off x="215153" y="208429"/>
            <a:ext cx="10078571" cy="6373906"/>
            <a:chOff x="1435894" y="614362"/>
            <a:chExt cx="9320212" cy="5629275"/>
          </a:xfrm>
        </p:grpSpPr>
        <p:graphicFrame>
          <p:nvGraphicFramePr>
            <p:cNvPr id="13" name="Chart 12">
              <a:extLst>
                <a:ext uri="{FF2B5EF4-FFF2-40B4-BE49-F238E27FC236}">
                  <a16:creationId xmlns:a16="http://schemas.microsoft.com/office/drawing/2014/main" id="{BE006B13-14CE-4CD8-B837-82302F241F7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16019481"/>
                </p:ext>
              </p:extLst>
            </p:nvPr>
          </p:nvGraphicFramePr>
          <p:xfrm>
            <a:off x="1435894" y="623887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4" name="Chart 13">
              <a:extLst>
                <a:ext uri="{FF2B5EF4-FFF2-40B4-BE49-F238E27FC236}">
                  <a16:creationId xmlns:a16="http://schemas.microsoft.com/office/drawing/2014/main" id="{1C338652-D6F6-4507-AFF0-AACE15AC15E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62972314"/>
                </p:ext>
              </p:extLst>
            </p:nvPr>
          </p:nvGraphicFramePr>
          <p:xfrm>
            <a:off x="1445419" y="3500437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5" name="Chart 14">
              <a:extLst>
                <a:ext uri="{FF2B5EF4-FFF2-40B4-BE49-F238E27FC236}">
                  <a16:creationId xmlns:a16="http://schemas.microsoft.com/office/drawing/2014/main" id="{12CFB812-912B-419B-9EB4-6032EDF39A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56247739"/>
                </p:ext>
              </p:extLst>
            </p:nvPr>
          </p:nvGraphicFramePr>
          <p:xfrm>
            <a:off x="6184106" y="614362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id="{AA314BFE-65E1-4825-83E5-18C592577B9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5232707"/>
                </p:ext>
              </p:extLst>
            </p:nvPr>
          </p:nvGraphicFramePr>
          <p:xfrm>
            <a:off x="6179344" y="3481387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56470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5ACE3-2E91-44A8-AF1D-FC6CCFCA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3436"/>
            <a:ext cx="9291265" cy="1207994"/>
          </a:xfrm>
        </p:spPr>
        <p:txBody>
          <a:bodyPr/>
          <a:lstStyle/>
          <a:p>
            <a:r>
              <a:rPr lang="en-US" dirty="0"/>
              <a:t>78704</a:t>
            </a:r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FD5F3A58-AAF1-46AF-A359-C37C6CD4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21" y="863244"/>
            <a:ext cx="9149807" cy="58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74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5BF5B39-0E22-414D-883D-1EE7B5BE0F9B}"/>
              </a:ext>
            </a:extLst>
          </p:cNvPr>
          <p:cNvGrpSpPr/>
          <p:nvPr/>
        </p:nvGrpSpPr>
        <p:grpSpPr>
          <a:xfrm>
            <a:off x="504265" y="329453"/>
            <a:ext cx="9843247" cy="6266329"/>
            <a:chOff x="1454944" y="628650"/>
            <a:chExt cx="9282112" cy="5600700"/>
          </a:xfrm>
        </p:grpSpPr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BA3F34E6-5383-4A31-9885-38BD0442BE3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347761"/>
                </p:ext>
              </p:extLst>
            </p:nvPr>
          </p:nvGraphicFramePr>
          <p:xfrm>
            <a:off x="1454944" y="62865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AD825A00-8362-4EAA-BDD3-47251BF3D34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55726471"/>
                </p:ext>
              </p:extLst>
            </p:nvPr>
          </p:nvGraphicFramePr>
          <p:xfrm>
            <a:off x="1464469" y="348615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F9B1B64B-5B71-49D1-82CF-18ED5073221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16757811"/>
                </p:ext>
              </p:extLst>
            </p:nvPr>
          </p:nvGraphicFramePr>
          <p:xfrm>
            <a:off x="6141244" y="62865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6FE7E8DD-14C6-4C2D-8546-E3726D9D5F9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33992174"/>
                </p:ext>
              </p:extLst>
            </p:nvPr>
          </p:nvGraphicFramePr>
          <p:xfrm>
            <a:off x="6165056" y="3476625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92856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5ACE3-2E91-44A8-AF1D-FC6CCFCA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3436"/>
            <a:ext cx="9291265" cy="1207994"/>
          </a:xfrm>
        </p:spPr>
        <p:txBody>
          <a:bodyPr/>
          <a:lstStyle/>
          <a:p>
            <a:r>
              <a:rPr lang="en-US" dirty="0"/>
              <a:t>78731</a:t>
            </a:r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FD5F3A58-AAF1-46AF-A359-C37C6CD4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21" y="863244"/>
            <a:ext cx="9149807" cy="58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33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0C4CE5F-7522-473E-8BE5-A9E3F5990EED}"/>
              </a:ext>
            </a:extLst>
          </p:cNvPr>
          <p:cNvGrpSpPr/>
          <p:nvPr/>
        </p:nvGrpSpPr>
        <p:grpSpPr>
          <a:xfrm>
            <a:off x="289112" y="248771"/>
            <a:ext cx="10031506" cy="6347011"/>
            <a:chOff x="1476375" y="642937"/>
            <a:chExt cx="9239250" cy="5572125"/>
          </a:xfrm>
        </p:grpSpPr>
        <p:graphicFrame>
          <p:nvGraphicFramePr>
            <p:cNvPr id="15" name="Chart 14">
              <a:extLst>
                <a:ext uri="{FF2B5EF4-FFF2-40B4-BE49-F238E27FC236}">
                  <a16:creationId xmlns:a16="http://schemas.microsoft.com/office/drawing/2014/main" id="{C75C0487-AF31-4530-8A80-0D6F5941419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1490071"/>
                </p:ext>
              </p:extLst>
            </p:nvPr>
          </p:nvGraphicFramePr>
          <p:xfrm>
            <a:off x="1476375" y="642937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id="{ED3B3D27-4B84-4ECD-80C5-9F362533E2C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16000175"/>
                </p:ext>
              </p:extLst>
            </p:nvPr>
          </p:nvGraphicFramePr>
          <p:xfrm>
            <a:off x="1476375" y="3471862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B1819F5-B89A-4E36-B4F0-F9F040ACB6C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25538813"/>
                </p:ext>
              </p:extLst>
            </p:nvPr>
          </p:nvGraphicFramePr>
          <p:xfrm>
            <a:off x="6143625" y="642937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8" name="Chart 17">
              <a:extLst>
                <a:ext uri="{FF2B5EF4-FFF2-40B4-BE49-F238E27FC236}">
                  <a16:creationId xmlns:a16="http://schemas.microsoft.com/office/drawing/2014/main" id="{0B221F4D-62EC-474A-9C43-919209305CA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41540013"/>
                </p:ext>
              </p:extLst>
            </p:nvPr>
          </p:nvGraphicFramePr>
          <p:xfrm>
            <a:off x="6138862" y="3471862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24196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5ACE3-2E91-44A8-AF1D-FC6CCFCA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3436"/>
            <a:ext cx="9291265" cy="1207994"/>
          </a:xfrm>
        </p:spPr>
        <p:txBody>
          <a:bodyPr/>
          <a:lstStyle/>
          <a:p>
            <a:r>
              <a:rPr lang="en-US" dirty="0"/>
              <a:t>78746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FD5F3A58-AAF1-46AF-A359-C37C6CD4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21" y="863244"/>
            <a:ext cx="9149807" cy="58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57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4087E5-EB11-45B4-AF57-8D9D580FBE51}"/>
              </a:ext>
            </a:extLst>
          </p:cNvPr>
          <p:cNvGrpSpPr/>
          <p:nvPr/>
        </p:nvGrpSpPr>
        <p:grpSpPr>
          <a:xfrm>
            <a:off x="262218" y="235324"/>
            <a:ext cx="10085294" cy="6427694"/>
            <a:chOff x="1473994" y="642937"/>
            <a:chExt cx="9244012" cy="5572125"/>
          </a:xfrm>
        </p:grpSpPr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9C1698BF-00D0-4676-B077-72BAA0E04D7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28102547"/>
                </p:ext>
              </p:extLst>
            </p:nvPr>
          </p:nvGraphicFramePr>
          <p:xfrm>
            <a:off x="1473994" y="642937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52A93312-2EF9-4597-B880-29607C0BCC9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07320158"/>
                </p:ext>
              </p:extLst>
            </p:nvPr>
          </p:nvGraphicFramePr>
          <p:xfrm>
            <a:off x="1483519" y="3471862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3778F44D-62C9-456F-B193-72277C3F69A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33786956"/>
                </p:ext>
              </p:extLst>
            </p:nvPr>
          </p:nvGraphicFramePr>
          <p:xfrm>
            <a:off x="6141244" y="642937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F9F18D41-4F3B-47D9-A248-3B68BBD2B3C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4559767"/>
                </p:ext>
              </p:extLst>
            </p:nvPr>
          </p:nvGraphicFramePr>
          <p:xfrm>
            <a:off x="6146006" y="3471862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86177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5ACE3-2E91-44A8-AF1D-FC6CCFCA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3436"/>
            <a:ext cx="9291265" cy="1207994"/>
          </a:xfrm>
        </p:spPr>
        <p:txBody>
          <a:bodyPr/>
          <a:lstStyle/>
          <a:p>
            <a:r>
              <a:rPr lang="en-US" dirty="0"/>
              <a:t>78751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FD5F3A58-AAF1-46AF-A359-C37C6CD4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21" y="863244"/>
            <a:ext cx="9149807" cy="58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40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BEFC4FE-373A-40E4-AB4E-EF254823E4AD}"/>
              </a:ext>
            </a:extLst>
          </p:cNvPr>
          <p:cNvGrpSpPr/>
          <p:nvPr/>
        </p:nvGrpSpPr>
        <p:grpSpPr>
          <a:xfrm>
            <a:off x="262218" y="208429"/>
            <a:ext cx="10058400" cy="6456980"/>
            <a:chOff x="1466850" y="642937"/>
            <a:chExt cx="9258300" cy="5572125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D8CACBBD-D4A6-4247-9CB7-FB5723EA607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31543852"/>
                </p:ext>
              </p:extLst>
            </p:nvPr>
          </p:nvGraphicFramePr>
          <p:xfrm>
            <a:off x="1466850" y="642937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8E85A54F-2D38-4A61-9E00-165C034A30B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95411009"/>
                </p:ext>
              </p:extLst>
            </p:nvPr>
          </p:nvGraphicFramePr>
          <p:xfrm>
            <a:off x="1466850" y="3462337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3" name="Chart 12">
              <a:extLst>
                <a:ext uri="{FF2B5EF4-FFF2-40B4-BE49-F238E27FC236}">
                  <a16:creationId xmlns:a16="http://schemas.microsoft.com/office/drawing/2014/main" id="{05E82E88-BD25-4624-A129-9B43738D00C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03260845"/>
                </p:ext>
              </p:extLst>
            </p:nvPr>
          </p:nvGraphicFramePr>
          <p:xfrm>
            <a:off x="6138862" y="642937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4" name="Chart 13">
              <a:extLst>
                <a:ext uri="{FF2B5EF4-FFF2-40B4-BE49-F238E27FC236}">
                  <a16:creationId xmlns:a16="http://schemas.microsoft.com/office/drawing/2014/main" id="{474A4E0B-6008-427F-A39B-548DDCE02B8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73188720"/>
                </p:ext>
              </p:extLst>
            </p:nvPr>
          </p:nvGraphicFramePr>
          <p:xfrm>
            <a:off x="6153150" y="3471862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97857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5ACE3-2E91-44A8-AF1D-FC6CCFCA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3436"/>
            <a:ext cx="9291265" cy="1207994"/>
          </a:xfrm>
        </p:spPr>
        <p:txBody>
          <a:bodyPr/>
          <a:lstStyle/>
          <a:p>
            <a:r>
              <a:rPr lang="en-US" dirty="0"/>
              <a:t>ALL: 78702, 04, 31, 46, 51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FD5F3A58-AAF1-46AF-A359-C37C6CD4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21" y="863244"/>
            <a:ext cx="9149807" cy="58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17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51B7-427C-5C48-83CD-6296A842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&amp; Key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F9FAA-4581-F344-8A47-69C33AD74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Austin has experienced rapid growth over the past twenty years. This has brought a lot of jobs to the downtown area and in turn many zip codes around the city center are experiencing rapid gentrification. </a:t>
            </a:r>
          </a:p>
          <a:p>
            <a:r>
              <a:rPr lang="en-US" dirty="0"/>
              <a:t>Is there a correlation between increasing housing prices and the number of burglary’s?</a:t>
            </a:r>
          </a:p>
          <a:p>
            <a:r>
              <a:rPr lang="en-US" dirty="0"/>
              <a:t>Does crime affect home prices?</a:t>
            </a:r>
          </a:p>
          <a:p>
            <a:r>
              <a:rPr lang="en-US" dirty="0"/>
              <a:t>Does household income increase at the same rate of housing prices?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860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2662F9-4365-4CC7-BB2A-4D37D98A5E37}"/>
              </a:ext>
            </a:extLst>
          </p:cNvPr>
          <p:cNvGrpSpPr/>
          <p:nvPr/>
        </p:nvGrpSpPr>
        <p:grpSpPr>
          <a:xfrm>
            <a:off x="357258" y="171450"/>
            <a:ext cx="9836944" cy="6515100"/>
            <a:chOff x="1177528" y="171450"/>
            <a:chExt cx="9836944" cy="6515100"/>
          </a:xfrm>
        </p:grpSpPr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533BCA8B-59D9-4681-A5F6-B44F98F56E2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84528559"/>
                </p:ext>
              </p:extLst>
            </p:nvPr>
          </p:nvGraphicFramePr>
          <p:xfrm>
            <a:off x="1191816" y="171450"/>
            <a:ext cx="4764882" cy="3238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8821D480-081A-4885-8C42-80F8BA6EF04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39338732"/>
                </p:ext>
              </p:extLst>
            </p:nvPr>
          </p:nvGraphicFramePr>
          <p:xfrm>
            <a:off x="6035277" y="171450"/>
            <a:ext cx="4922046" cy="32575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88E8DE01-10E9-40D9-B3D2-6B925A18FDF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23609966"/>
                </p:ext>
              </p:extLst>
            </p:nvPr>
          </p:nvGraphicFramePr>
          <p:xfrm>
            <a:off x="1177528" y="3467099"/>
            <a:ext cx="4779170" cy="32194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8591EBB9-D2EE-4F93-88B1-DA7BEE1D981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28577799"/>
                </p:ext>
              </p:extLst>
            </p:nvPr>
          </p:nvGraphicFramePr>
          <p:xfrm>
            <a:off x="6044801" y="3467099"/>
            <a:ext cx="4969671" cy="32099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06089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6BE3E30-28F2-934B-ACF8-ECC5377DF6A6}"/>
              </a:ext>
            </a:extLst>
          </p:cNvPr>
          <p:cNvGrpSpPr/>
          <p:nvPr/>
        </p:nvGrpSpPr>
        <p:grpSpPr>
          <a:xfrm>
            <a:off x="345989" y="271849"/>
            <a:ext cx="9947189" cy="6128951"/>
            <a:chOff x="1492250" y="635000"/>
            <a:chExt cx="9207500" cy="5588000"/>
          </a:xfrm>
        </p:grpSpPr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E315D084-5B5C-4447-8E6C-A73A09A1F69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4261772"/>
                </p:ext>
              </p:extLst>
            </p:nvPr>
          </p:nvGraphicFramePr>
          <p:xfrm>
            <a:off x="1492250" y="64770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EF552315-A245-A345-B743-AAA95F50ED7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82939982"/>
                </p:ext>
              </p:extLst>
            </p:nvPr>
          </p:nvGraphicFramePr>
          <p:xfrm>
            <a:off x="1504950" y="347980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47E46DF4-2754-4641-95FC-19F01FB3B2C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94807992"/>
                </p:ext>
              </p:extLst>
            </p:nvPr>
          </p:nvGraphicFramePr>
          <p:xfrm>
            <a:off x="6127750" y="63500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79783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756421F-F44E-4BB1-B7EE-E8EDF8DC4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3436"/>
            <a:ext cx="9291265" cy="1207994"/>
          </a:xfrm>
        </p:spPr>
        <p:txBody>
          <a:bodyPr/>
          <a:lstStyle/>
          <a:p>
            <a:r>
              <a:rPr lang="en-US" dirty="0"/>
              <a:t>Conclusions: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0B248-B691-47AE-B1F6-0C17F121F354}"/>
              </a:ext>
            </a:extLst>
          </p:cNvPr>
          <p:cNvSpPr txBox="1"/>
          <p:nvPr/>
        </p:nvSpPr>
        <p:spPr>
          <a:xfrm>
            <a:off x="826994" y="1122829"/>
            <a:ext cx="95339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- The two zip codes (78702 &amp; 78704) with the highest number of crimes had the largest increase in home prices over the same period.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Crime rates in all zip codes decreased over the 5 year period measured.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Home prices in all zip codes increased over the 5 year period measured.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Zipcode</a:t>
            </a:r>
            <a:r>
              <a:rPr lang="en-US" dirty="0"/>
              <a:t> 78751 has the highest home price to income ratio which makes it the least affordable </a:t>
            </a:r>
            <a:r>
              <a:rPr lang="en-US" dirty="0" err="1"/>
              <a:t>zipcode</a:t>
            </a:r>
            <a:r>
              <a:rPr lang="en-US" dirty="0"/>
              <a:t> based on the metrics.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There is a widening gap between home prices and income making the areas around the city center less affordable. </a:t>
            </a:r>
          </a:p>
        </p:txBody>
      </p:sp>
    </p:spTree>
    <p:extLst>
      <p:ext uri="{BB962C8B-B14F-4D97-AF65-F5344CB8AC3E}">
        <p14:creationId xmlns:p14="http://schemas.microsoft.com/office/powerpoint/2010/main" val="189829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9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40EB2-7C99-7F47-AAA3-E23385F1E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Approach |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DE82F-DA3D-C14F-B9FB-B66D21ED8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r>
              <a:rPr lang="en-US" dirty="0"/>
              <a:t>Datasets:</a:t>
            </a:r>
          </a:p>
          <a:p>
            <a:pPr lvl="1"/>
            <a:r>
              <a:rPr lang="en-US" dirty="0"/>
              <a:t>City of Austin Census</a:t>
            </a:r>
          </a:p>
          <a:p>
            <a:pPr lvl="2"/>
            <a:r>
              <a:rPr lang="en-US" dirty="0"/>
              <a:t>Income, Population, Poverty Rate, Age, Year, </a:t>
            </a:r>
            <a:r>
              <a:rPr lang="en-US" dirty="0" err="1"/>
              <a:t>Zipcode</a:t>
            </a:r>
            <a:endParaRPr lang="en-US" dirty="0"/>
          </a:p>
          <a:p>
            <a:pPr lvl="1"/>
            <a:r>
              <a:rPr lang="en-US" dirty="0"/>
              <a:t>ATTOM API – API Call</a:t>
            </a:r>
          </a:p>
          <a:p>
            <a:pPr lvl="2"/>
            <a:r>
              <a:rPr lang="en-US" dirty="0"/>
              <a:t>Property ID, Property Zip Code, Appraisal History, Years</a:t>
            </a:r>
          </a:p>
          <a:p>
            <a:pPr lvl="1"/>
            <a:r>
              <a:rPr lang="en-US" sz="1600" dirty="0" err="1"/>
              <a:t>data.austintexas.gov</a:t>
            </a:r>
            <a:r>
              <a:rPr lang="en-US" dirty="0"/>
              <a:t>(Crime Report)– CSV</a:t>
            </a:r>
          </a:p>
          <a:p>
            <a:pPr lvl="2"/>
            <a:r>
              <a:rPr lang="en-US" dirty="0"/>
              <a:t>Crime categories and instances of each, Zip code, Year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18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B399C-D098-604F-B1FC-0885B586E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Approach | Data Exploration/Cleaning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27A6E-371F-7141-973B-B498A6817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Census Data:</a:t>
            </a:r>
          </a:p>
          <a:p>
            <a:pPr lvl="1"/>
            <a:r>
              <a:rPr lang="en-US" dirty="0"/>
              <a:t>Pulled from python module</a:t>
            </a:r>
          </a:p>
          <a:p>
            <a:pPr lvl="1"/>
            <a:r>
              <a:rPr lang="en-US" dirty="0"/>
              <a:t>Read in Python leveraging Pandas module</a:t>
            </a:r>
          </a:p>
          <a:p>
            <a:pPr lvl="1"/>
            <a:r>
              <a:rPr lang="en-US" dirty="0"/>
              <a:t>Created data frame and grouped by zip code</a:t>
            </a:r>
          </a:p>
          <a:p>
            <a:pPr lvl="1"/>
            <a:r>
              <a:rPr lang="en-US" dirty="0"/>
              <a:t>Exported as CSV for visualization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6FC23-65A8-B544-9CA2-20591BB9A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189" y="2402308"/>
            <a:ext cx="56515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4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B399C-D098-604F-B1FC-0885B586E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>
                <a:solidFill>
                  <a:srgbClr val="EBEBEB"/>
                </a:solidFill>
              </a:rPr>
              <a:t>Approach | Data Exploration/Cleaning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27A6E-371F-7141-973B-B498A6817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Crime Data: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Downloaded CSV from </a:t>
            </a:r>
            <a:r>
              <a:rPr lang="en-US" dirty="0" err="1">
                <a:solidFill>
                  <a:srgbClr val="EBEBEB"/>
                </a:solidFill>
              </a:rPr>
              <a:t>data.austintexas.gov</a:t>
            </a:r>
            <a:endParaRPr lang="en-US" dirty="0">
              <a:solidFill>
                <a:srgbClr val="EBEBEB"/>
              </a:solidFill>
            </a:endParaRPr>
          </a:p>
          <a:p>
            <a:pPr lvl="1"/>
            <a:r>
              <a:rPr lang="en-US" dirty="0">
                <a:solidFill>
                  <a:srgbClr val="EBEBEB"/>
                </a:solidFill>
              </a:rPr>
              <a:t>Read CSV in Python leveraging Pandas and </a:t>
            </a:r>
            <a:r>
              <a:rPr lang="en-US" dirty="0" err="1">
                <a:solidFill>
                  <a:srgbClr val="EBEBEB"/>
                </a:solidFill>
              </a:rPr>
              <a:t>Numpy</a:t>
            </a:r>
            <a:r>
              <a:rPr lang="en-US" dirty="0">
                <a:solidFill>
                  <a:srgbClr val="EBEBEB"/>
                </a:solidFill>
              </a:rPr>
              <a:t> starting with a total of 2135774 rows and 27 columns</a:t>
            </a:r>
          </a:p>
          <a:p>
            <a:pPr lvl="2"/>
            <a:r>
              <a:rPr lang="en-US" dirty="0">
                <a:solidFill>
                  <a:srgbClr val="EBEBEB"/>
                </a:solidFill>
              </a:rPr>
              <a:t>Reduced </a:t>
            </a:r>
            <a:r>
              <a:rPr lang="en-US" dirty="0" err="1">
                <a:solidFill>
                  <a:srgbClr val="EBEBEB"/>
                </a:solidFill>
              </a:rPr>
              <a:t>dataframe</a:t>
            </a:r>
            <a:r>
              <a:rPr lang="en-US" dirty="0">
                <a:solidFill>
                  <a:srgbClr val="EBEBEB"/>
                </a:solidFill>
              </a:rPr>
              <a:t> down to five columns</a:t>
            </a:r>
          </a:p>
          <a:p>
            <a:pPr lvl="2"/>
            <a:r>
              <a:rPr lang="en-US" dirty="0">
                <a:solidFill>
                  <a:srgbClr val="EBEBEB"/>
                </a:solidFill>
              </a:rPr>
              <a:t>Ran a for loop to create a new list and performed a </a:t>
            </a:r>
            <a:r>
              <a:rPr lang="en-US" dirty="0" err="1">
                <a:solidFill>
                  <a:srgbClr val="EBEBEB"/>
                </a:solidFill>
              </a:rPr>
              <a:t>groupby</a:t>
            </a:r>
            <a:r>
              <a:rPr lang="en-US" dirty="0">
                <a:solidFill>
                  <a:srgbClr val="EBEBEB"/>
                </a:solidFill>
              </a:rPr>
              <a:t> function to break out the data frame as shown.</a:t>
            </a:r>
          </a:p>
          <a:p>
            <a:pPr lvl="2"/>
            <a:endParaRPr lang="en-US" dirty="0">
              <a:solidFill>
                <a:srgbClr val="EBEBEB"/>
              </a:solidFill>
            </a:endParaRPr>
          </a:p>
          <a:p>
            <a:pPr lvl="2"/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E8AB9-EB81-1242-B6DA-760E60824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423" y="1440426"/>
            <a:ext cx="5449889" cy="1239849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90CBD8-3E5D-3742-BBB7-28A93485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860" y="2817740"/>
            <a:ext cx="25146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01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B399C-D098-604F-B1FC-0885B586E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>
                <a:solidFill>
                  <a:srgbClr val="EBEBEB"/>
                </a:solidFill>
              </a:rPr>
              <a:t>Approach | Data Exploration/Cleaning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27A6E-371F-7141-973B-B498A6817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Housing Data: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Performed two API calls from ATTOM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Leverage Python and a number of modules to clean and organize appraisal values by zip codes.</a:t>
            </a:r>
          </a:p>
          <a:p>
            <a:pPr lvl="2"/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9036D-BEAF-FC43-A464-839439926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581" y="168812"/>
            <a:ext cx="4952513" cy="2926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F6CB87-2822-6C48-B749-DC130C6BB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92" y="3263704"/>
            <a:ext cx="4693881" cy="3245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6D0EB9-9B02-234A-B842-76DBA7438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933" y="4791841"/>
            <a:ext cx="3330620" cy="18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59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8140-E7C5-014A-B54F-384E07EA7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view Household Income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41214C-F514-1246-9B23-E4A1F9CB19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577144"/>
              </p:ext>
            </p:extLst>
          </p:nvPr>
        </p:nvGraphicFramePr>
        <p:xfrm>
          <a:off x="1117381" y="2052638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89733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28140-E7C5-014A-B54F-384E07EA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Analytics view (Crime)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CB5F139-3B49-2C42-B823-3E06F81FF0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503212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39352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5ACE3-2E91-44A8-AF1D-FC6CCFCA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3436"/>
            <a:ext cx="9291265" cy="1207994"/>
          </a:xfrm>
        </p:spPr>
        <p:txBody>
          <a:bodyPr/>
          <a:lstStyle/>
          <a:p>
            <a:r>
              <a:rPr lang="en-US" dirty="0"/>
              <a:t>78702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FD5F3A58-AAF1-46AF-A359-C37C6CD4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21" y="863244"/>
            <a:ext cx="9149807" cy="58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178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rrick">
      <a:dk1>
        <a:srgbClr val="303E49"/>
      </a:dk1>
      <a:lt1>
        <a:srgbClr val="FFFFFF"/>
      </a:lt1>
      <a:dk2>
        <a:srgbClr val="363D46"/>
      </a:dk2>
      <a:lt2>
        <a:srgbClr val="EBEBEB"/>
      </a:lt2>
      <a:accent1>
        <a:srgbClr val="799C49"/>
      </a:accent1>
      <a:accent2>
        <a:srgbClr val="00384C"/>
      </a:accent2>
      <a:accent3>
        <a:srgbClr val="A1BB6D"/>
      </a:accent3>
      <a:accent4>
        <a:srgbClr val="007398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597</Words>
  <Application>Microsoft Macintosh PowerPoint</Application>
  <PresentationFormat>Widescreen</PresentationFormat>
  <Paragraphs>102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Ion</vt:lpstr>
      <vt:lpstr>Austin Real Estate</vt:lpstr>
      <vt:lpstr>Hypothesis &amp; Key Questions </vt:lpstr>
      <vt:lpstr>Approach | Data Sources</vt:lpstr>
      <vt:lpstr>Approach | Data Exploration/Cleaning</vt:lpstr>
      <vt:lpstr>Approach | Data Exploration/Cleaning</vt:lpstr>
      <vt:lpstr>Approach | Data Exploration/Cleaning</vt:lpstr>
      <vt:lpstr>Analytics view Household Income</vt:lpstr>
      <vt:lpstr>Analytics view (Crime)</vt:lpstr>
      <vt:lpstr>78702 </vt:lpstr>
      <vt:lpstr>PowerPoint Presentation</vt:lpstr>
      <vt:lpstr>78704</vt:lpstr>
      <vt:lpstr>PowerPoint Presentation</vt:lpstr>
      <vt:lpstr>78731</vt:lpstr>
      <vt:lpstr>PowerPoint Presentation</vt:lpstr>
      <vt:lpstr>78746 </vt:lpstr>
      <vt:lpstr>PowerPoint Presentation</vt:lpstr>
      <vt:lpstr>78751 </vt:lpstr>
      <vt:lpstr>PowerPoint Presentation</vt:lpstr>
      <vt:lpstr>ALL: 78702, 04, 31, 46, 51 </vt:lpstr>
      <vt:lpstr>PowerPoint Presentation</vt:lpstr>
      <vt:lpstr>PowerPoint Presentation</vt:lpstr>
      <vt:lpstr>Conclusions: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Austin Real Estate</dc:title>
  <dc:creator>Grant Hewlett</dc:creator>
  <cp:lastModifiedBy>DJ Monteilh</cp:lastModifiedBy>
  <cp:revision>17</cp:revision>
  <dcterms:created xsi:type="dcterms:W3CDTF">2018-12-14T02:20:49Z</dcterms:created>
  <dcterms:modified xsi:type="dcterms:W3CDTF">2018-12-15T16:54:07Z</dcterms:modified>
</cp:coreProperties>
</file>